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1"/>
  </p:notesMasterIdLst>
  <p:sldIdLst>
    <p:sldId id="256" r:id="rId2"/>
    <p:sldId id="258" r:id="rId3"/>
    <p:sldId id="262" r:id="rId4"/>
    <p:sldId id="264" r:id="rId5"/>
    <p:sldId id="269" r:id="rId6"/>
    <p:sldId id="270" r:id="rId7"/>
    <p:sldId id="273" r:id="rId8"/>
    <p:sldId id="274" r:id="rId9"/>
    <p:sldId id="271"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Source Sans Pro" panose="020B0503030403020204" pitchFamily="34" charset="0"/>
      <p:regular r:id="rId16"/>
      <p:bold r:id="rId17"/>
      <p:italic r:id="rId18"/>
      <p:boldItalic r:id="rId19"/>
    </p:embeddedFont>
    <p:embeddedFont>
      <p:font typeface="Source Sans Pro Light" panose="020B0403030403020204" pitchFamily="34" charset="0"/>
      <p:regular r:id="rId20"/>
      <p:bold r:id="rId21"/>
      <p:italic r:id="rId22"/>
      <p:boldItalic r:id="rId23"/>
    </p:embeddedFont>
    <p:embeddedFont>
      <p:font typeface="Source Sans Pro SemiBold" panose="020B0603030403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IgOjKsmKV2+MBEKRFUqYDwh4D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24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b7375f9337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b7375f9337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b7375f9337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7375f9337_0_2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gb7375f9337_0_2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b7375f9337_0_3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gb7375f9337_0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b8dd06831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b8dd06831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b8dd06831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b8dd06831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142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b7375f9337_0_3"/>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endParaRPr/>
          </a:p>
        </p:txBody>
      </p:sp>
      <p:sp>
        <p:nvSpPr>
          <p:cNvPr id="90" name="Google Shape;90;gb7375f9337_0_3"/>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endParaRPr/>
          </a:p>
        </p:txBody>
      </p:sp>
      <p:pic>
        <p:nvPicPr>
          <p:cNvPr id="91" name="Google Shape;91;gb7375f9337_0_3"/>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92" name="Google Shape;92;gb7375f9337_0_3" descr="A close up of a sign&#10;&#10;Description automatically generated"/>
          <p:cNvPicPr preferRelativeResize="0"/>
          <p:nvPr/>
        </p:nvPicPr>
        <p:blipFill rotWithShape="1">
          <a:blip r:embed="rId4">
            <a:alphaModFix/>
          </a:blip>
          <a:srcRect/>
          <a:stretch/>
        </p:blipFill>
        <p:spPr>
          <a:xfrm>
            <a:off x="7474510" y="1527738"/>
            <a:ext cx="3010873" cy="835005"/>
          </a:xfrm>
          <a:prstGeom prst="rect">
            <a:avLst/>
          </a:prstGeom>
          <a:noFill/>
          <a:ln>
            <a:noFill/>
          </a:ln>
        </p:spPr>
      </p:pic>
      <p:cxnSp>
        <p:nvCxnSpPr>
          <p:cNvPr id="93" name="Google Shape;93;gb7375f9337_0_3"/>
          <p:cNvCxnSpPr/>
          <p:nvPr/>
        </p:nvCxnSpPr>
        <p:spPr>
          <a:xfrm>
            <a:off x="6948647" y="2506422"/>
            <a:ext cx="4062600" cy="0"/>
          </a:xfrm>
          <a:prstGeom prst="straightConnector1">
            <a:avLst/>
          </a:prstGeom>
          <a:noFill/>
          <a:ln w="9525" cap="flat" cmpd="sng">
            <a:solidFill>
              <a:srgbClr val="666666"/>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
          <p:cNvPicPr preferRelativeResize="0"/>
          <p:nvPr/>
        </p:nvPicPr>
        <p:blipFill>
          <a:blip r:embed="rId3">
            <a:alphaModFix/>
          </a:blip>
          <a:stretch>
            <a:fillRect/>
          </a:stretch>
        </p:blipFill>
        <p:spPr>
          <a:xfrm>
            <a:off x="-2" y="1"/>
            <a:ext cx="12310720" cy="6924774"/>
          </a:xfrm>
          <a:prstGeom prst="rect">
            <a:avLst/>
          </a:prstGeom>
          <a:noFill/>
          <a:ln>
            <a:noFill/>
          </a:ln>
        </p:spPr>
      </p:pic>
      <p:sp>
        <p:nvSpPr>
          <p:cNvPr id="112" name="Google Shape;112;p2"/>
          <p:cNvSpPr txBox="1"/>
          <p:nvPr/>
        </p:nvSpPr>
        <p:spPr>
          <a:xfrm>
            <a:off x="767777" y="550425"/>
            <a:ext cx="5043600" cy="13191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Source Sans Pro Light"/>
              <a:buNone/>
            </a:pPr>
            <a:r>
              <a:rPr lang="en-US" sz="4800" b="0" i="0" u="none" strike="noStrike" cap="none">
                <a:solidFill>
                  <a:schemeClr val="dk1"/>
                </a:solidFill>
                <a:latin typeface="Source Sans Pro Light"/>
                <a:ea typeface="Source Sans Pro Light"/>
                <a:cs typeface="Source Sans Pro Light"/>
                <a:sym typeface="Source Sans Pro Light"/>
              </a:rPr>
              <a:t>About Us</a:t>
            </a:r>
            <a:br>
              <a:rPr lang="en-US" sz="4000" b="0" i="0" u="none" strike="noStrike" cap="none">
                <a:solidFill>
                  <a:srgbClr val="71CC98"/>
                </a:solidFill>
                <a:latin typeface="Source Sans Pro"/>
                <a:ea typeface="Source Sans Pro"/>
                <a:cs typeface="Source Sans Pro"/>
                <a:sym typeface="Source Sans Pro"/>
              </a:rPr>
            </a:br>
            <a:endParaRPr sz="4000" b="0" i="0" u="none" strike="noStrike" cap="none">
              <a:solidFill>
                <a:srgbClr val="71CC98"/>
              </a:solidFill>
              <a:latin typeface="Source Sans Pro"/>
              <a:ea typeface="Source Sans Pro"/>
              <a:cs typeface="Source Sans Pro"/>
              <a:sym typeface="Source Sans Pro"/>
            </a:endParaRPr>
          </a:p>
        </p:txBody>
      </p:sp>
      <p:cxnSp>
        <p:nvCxnSpPr>
          <p:cNvPr id="113" name="Google Shape;113;p2"/>
          <p:cNvCxnSpPr/>
          <p:nvPr/>
        </p:nvCxnSpPr>
        <p:spPr>
          <a:xfrm>
            <a:off x="553988" y="1328192"/>
            <a:ext cx="5508900" cy="0"/>
          </a:xfrm>
          <a:prstGeom prst="straightConnector1">
            <a:avLst/>
          </a:prstGeom>
          <a:noFill/>
          <a:ln w="19050" cap="flat" cmpd="sng">
            <a:solidFill>
              <a:srgbClr val="71CC98"/>
            </a:solidFill>
            <a:prstDash val="solid"/>
            <a:miter lim="800000"/>
            <a:headEnd type="none" w="sm" len="sm"/>
            <a:tailEnd type="none" w="sm" len="sm"/>
          </a:ln>
        </p:spPr>
      </p:cxnSp>
      <p:sp>
        <p:nvSpPr>
          <p:cNvPr id="114" name="Google Shape;1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15" name="Google Shape;115;p2"/>
          <p:cNvSpPr/>
          <p:nvPr/>
        </p:nvSpPr>
        <p:spPr>
          <a:xfrm>
            <a:off x="1109800" y="1643725"/>
            <a:ext cx="4434600" cy="2477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i="0" u="none" strike="noStrike" cap="none">
                <a:solidFill>
                  <a:schemeClr val="dk1"/>
                </a:solidFill>
                <a:latin typeface="Source Sans Pro Light"/>
                <a:ea typeface="Source Sans Pro Light"/>
                <a:cs typeface="Source Sans Pro Light"/>
                <a:sym typeface="Source Sans Pro Light"/>
              </a:rPr>
              <a:t>Prepaid Technologies was founded by banking industry veterans who understand the technology that is shaping the future of electronic payments. </a:t>
            </a:r>
            <a:endParaRPr>
              <a:latin typeface="Source Sans Pro Light"/>
              <a:ea typeface="Source Sans Pro Light"/>
              <a:cs typeface="Source Sans Pro Light"/>
              <a:sym typeface="Source Sans Pro Light"/>
            </a:endParaRPr>
          </a:p>
          <a:p>
            <a:pPr marL="0" marR="0" lvl="0" indent="0" algn="ctr" rtl="0">
              <a:spcBef>
                <a:spcPts val="0"/>
              </a:spcBef>
              <a:spcAft>
                <a:spcPts val="0"/>
              </a:spcAft>
              <a:buNone/>
            </a:pPr>
            <a:endParaRPr>
              <a:solidFill>
                <a:schemeClr val="dk1"/>
              </a:solidFill>
              <a:latin typeface="Source Sans Pro Light"/>
              <a:ea typeface="Source Sans Pro Light"/>
              <a:cs typeface="Source Sans Pro Light"/>
              <a:sym typeface="Source Sans Pro Light"/>
            </a:endParaRPr>
          </a:p>
          <a:p>
            <a:pPr marL="0" marR="0" lvl="0" indent="0" algn="ctr" rtl="0">
              <a:spcBef>
                <a:spcPts val="0"/>
              </a:spcBef>
              <a:spcAft>
                <a:spcPts val="0"/>
              </a:spcAft>
              <a:buNone/>
            </a:pPr>
            <a:r>
              <a:rPr lang="en-US">
                <a:solidFill>
                  <a:schemeClr val="dk1"/>
                </a:solidFill>
                <a:latin typeface="Source Sans Pro Light"/>
                <a:ea typeface="Source Sans Pro Light"/>
                <a:cs typeface="Source Sans Pro Light"/>
                <a:sym typeface="Source Sans Pro Light"/>
              </a:rPr>
              <a:t>We are a market/product driven organization with deep capabilities developing and deploying operationally excellent prepaid solutions for a variety of applications and client verticals. Our DASH suite of products solves for your complete spectrum of prepaid payment needs.</a:t>
            </a:r>
            <a:endParaRPr>
              <a:latin typeface="Source Sans Pro Light"/>
              <a:ea typeface="Source Sans Pro Light"/>
              <a:cs typeface="Source Sans Pro Light"/>
              <a:sym typeface="Source Sans Pro Light"/>
            </a:endParaRPr>
          </a:p>
          <a:p>
            <a:pPr marL="0" marR="0" lvl="0" indent="0" algn="l" rtl="0">
              <a:spcBef>
                <a:spcPts val="0"/>
              </a:spcBef>
              <a:spcAft>
                <a:spcPts val="0"/>
              </a:spcAft>
              <a:buNone/>
            </a:pPr>
            <a:endParaRPr sz="2000">
              <a:solidFill>
                <a:srgbClr val="262626"/>
              </a:solidFill>
              <a:latin typeface="Arial"/>
              <a:ea typeface="Arial"/>
              <a:cs typeface="Arial"/>
              <a:sym typeface="Arial"/>
            </a:endParaRPr>
          </a:p>
        </p:txBody>
      </p:sp>
      <p:sp>
        <p:nvSpPr>
          <p:cNvPr id="116" name="Google Shape;116;p2"/>
          <p:cNvSpPr txBox="1"/>
          <p:nvPr/>
        </p:nvSpPr>
        <p:spPr>
          <a:xfrm>
            <a:off x="7277100" y="651775"/>
            <a:ext cx="48813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b="1">
                <a:solidFill>
                  <a:srgbClr val="FFFFFF"/>
                </a:solidFill>
                <a:latin typeface="Source Sans Pro"/>
                <a:ea typeface="Source Sans Pro"/>
                <a:cs typeface="Source Sans Pro"/>
                <a:sym typeface="Source Sans Pro"/>
              </a:rPr>
              <a:t>Pioneers</a:t>
            </a:r>
            <a:endParaRPr sz="2700" b="1">
              <a:solidFill>
                <a:srgbClr val="FFFFFF"/>
              </a:solidFill>
              <a:latin typeface="Source Sans Pro"/>
              <a:ea typeface="Source Sans Pro"/>
              <a:cs typeface="Source Sans Pro"/>
              <a:sym typeface="Source Sans Pro"/>
            </a:endParaRPr>
          </a:p>
        </p:txBody>
      </p:sp>
      <p:sp>
        <p:nvSpPr>
          <p:cNvPr id="117" name="Google Shape;117;p2"/>
          <p:cNvSpPr txBox="1"/>
          <p:nvPr/>
        </p:nvSpPr>
        <p:spPr>
          <a:xfrm>
            <a:off x="7276950" y="1831775"/>
            <a:ext cx="48813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b="1">
                <a:solidFill>
                  <a:srgbClr val="FFFFFF"/>
                </a:solidFill>
                <a:latin typeface="Source Sans Pro"/>
                <a:ea typeface="Source Sans Pro"/>
                <a:cs typeface="Source Sans Pro"/>
                <a:sym typeface="Source Sans Pro"/>
              </a:rPr>
              <a:t>Experts</a:t>
            </a:r>
            <a:endParaRPr sz="2700" b="1">
              <a:solidFill>
                <a:srgbClr val="FFFFFF"/>
              </a:solidFill>
              <a:latin typeface="Source Sans Pro"/>
              <a:ea typeface="Source Sans Pro"/>
              <a:cs typeface="Source Sans Pro"/>
              <a:sym typeface="Source Sans Pro"/>
            </a:endParaRPr>
          </a:p>
        </p:txBody>
      </p:sp>
      <p:sp>
        <p:nvSpPr>
          <p:cNvPr id="118" name="Google Shape;118;p2"/>
          <p:cNvSpPr txBox="1"/>
          <p:nvPr/>
        </p:nvSpPr>
        <p:spPr>
          <a:xfrm>
            <a:off x="7276950" y="3011775"/>
            <a:ext cx="48813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b="1">
                <a:solidFill>
                  <a:srgbClr val="FFFFFF"/>
                </a:solidFill>
                <a:latin typeface="Source Sans Pro"/>
                <a:ea typeface="Source Sans Pro"/>
                <a:cs typeface="Source Sans Pro"/>
                <a:sym typeface="Source Sans Pro"/>
              </a:rPr>
              <a:t>Innovative</a:t>
            </a:r>
            <a:endParaRPr sz="2700" b="1">
              <a:solidFill>
                <a:srgbClr val="FFFFFF"/>
              </a:solidFill>
              <a:latin typeface="Source Sans Pro"/>
              <a:ea typeface="Source Sans Pro"/>
              <a:cs typeface="Source Sans Pro"/>
              <a:sym typeface="Source Sans Pro"/>
            </a:endParaRPr>
          </a:p>
        </p:txBody>
      </p:sp>
      <p:sp>
        <p:nvSpPr>
          <p:cNvPr id="119" name="Google Shape;119;p2"/>
          <p:cNvSpPr txBox="1"/>
          <p:nvPr/>
        </p:nvSpPr>
        <p:spPr>
          <a:xfrm>
            <a:off x="7276950" y="4191775"/>
            <a:ext cx="48813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b="1">
                <a:solidFill>
                  <a:srgbClr val="FFFFFF"/>
                </a:solidFill>
                <a:latin typeface="Source Sans Pro"/>
                <a:ea typeface="Source Sans Pro"/>
                <a:cs typeface="Source Sans Pro"/>
                <a:sym typeface="Source Sans Pro"/>
              </a:rPr>
              <a:t>High-touch</a:t>
            </a:r>
            <a:endParaRPr sz="2700" b="1">
              <a:solidFill>
                <a:srgbClr val="FFFFFF"/>
              </a:solidFill>
              <a:latin typeface="Source Sans Pro"/>
              <a:ea typeface="Source Sans Pro"/>
              <a:cs typeface="Source Sans Pro"/>
              <a:sym typeface="Source Sans Pro"/>
            </a:endParaRPr>
          </a:p>
        </p:txBody>
      </p:sp>
      <p:sp>
        <p:nvSpPr>
          <p:cNvPr id="120" name="Google Shape;120;p2"/>
          <p:cNvSpPr txBox="1"/>
          <p:nvPr/>
        </p:nvSpPr>
        <p:spPr>
          <a:xfrm>
            <a:off x="7276950" y="5371775"/>
            <a:ext cx="48813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b="1">
                <a:solidFill>
                  <a:srgbClr val="FFFFFF"/>
                </a:solidFill>
                <a:latin typeface="Source Sans Pro"/>
                <a:ea typeface="Source Sans Pro"/>
                <a:cs typeface="Source Sans Pro"/>
                <a:sym typeface="Source Sans Pro"/>
              </a:rPr>
              <a:t>Nimble</a:t>
            </a:r>
            <a:endParaRPr sz="2700" b="1">
              <a:solidFill>
                <a:srgbClr val="FFFFFF"/>
              </a:solidFill>
              <a:latin typeface="Source Sans Pro"/>
              <a:ea typeface="Source Sans Pro"/>
              <a:cs typeface="Source Sans Pro"/>
              <a:sym typeface="Source Sans Pro"/>
            </a:endParaRPr>
          </a:p>
        </p:txBody>
      </p:sp>
      <p:sp>
        <p:nvSpPr>
          <p:cNvPr id="121" name="Google Shape;121;p2"/>
          <p:cNvSpPr txBox="1"/>
          <p:nvPr/>
        </p:nvSpPr>
        <p:spPr>
          <a:xfrm>
            <a:off x="7277100" y="1091125"/>
            <a:ext cx="4881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FFFF"/>
                </a:solidFill>
                <a:latin typeface="Source Sans Pro Light"/>
                <a:ea typeface="Source Sans Pro Light"/>
                <a:cs typeface="Source Sans Pro Light"/>
                <a:sym typeface="Source Sans Pro Light"/>
              </a:rPr>
              <a:t>of the prepaid payments industry</a:t>
            </a:r>
            <a:endParaRPr>
              <a:solidFill>
                <a:srgbClr val="FFFFFF"/>
              </a:solidFill>
              <a:latin typeface="Source Sans Pro Light"/>
              <a:ea typeface="Source Sans Pro Light"/>
              <a:cs typeface="Source Sans Pro Light"/>
              <a:sym typeface="Source Sans Pro Light"/>
            </a:endParaRPr>
          </a:p>
        </p:txBody>
      </p:sp>
      <p:sp>
        <p:nvSpPr>
          <p:cNvPr id="122" name="Google Shape;122;p2"/>
          <p:cNvSpPr txBox="1"/>
          <p:nvPr/>
        </p:nvSpPr>
        <p:spPr>
          <a:xfrm>
            <a:off x="7276950" y="2236625"/>
            <a:ext cx="4881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FFFF"/>
                </a:solidFill>
                <a:latin typeface="Source Sans Pro Light"/>
                <a:ea typeface="Source Sans Pro Light"/>
                <a:cs typeface="Source Sans Pro Light"/>
                <a:sym typeface="Source Sans Pro Light"/>
              </a:rPr>
              <a:t>in Program Management &amp; product configuration</a:t>
            </a:r>
            <a:endParaRPr>
              <a:solidFill>
                <a:srgbClr val="FFFFFF"/>
              </a:solidFill>
              <a:latin typeface="Source Sans Pro Light"/>
              <a:ea typeface="Source Sans Pro Light"/>
              <a:cs typeface="Source Sans Pro Light"/>
              <a:sym typeface="Source Sans Pro Light"/>
            </a:endParaRPr>
          </a:p>
        </p:txBody>
      </p:sp>
      <p:sp>
        <p:nvSpPr>
          <p:cNvPr id="123" name="Google Shape;123;p2"/>
          <p:cNvSpPr txBox="1"/>
          <p:nvPr/>
        </p:nvSpPr>
        <p:spPr>
          <a:xfrm>
            <a:off x="7310950" y="3402225"/>
            <a:ext cx="4791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FFFF"/>
                </a:solidFill>
                <a:latin typeface="Source Sans Pro Light"/>
                <a:ea typeface="Source Sans Pro Light"/>
                <a:cs typeface="Source Sans Pro Light"/>
                <a:sym typeface="Source Sans Pro Light"/>
              </a:rPr>
              <a:t>technology and advanced payment solutions</a:t>
            </a:r>
            <a:endParaRPr>
              <a:solidFill>
                <a:srgbClr val="FFFFFF"/>
              </a:solidFill>
              <a:latin typeface="Source Sans Pro Light"/>
              <a:ea typeface="Source Sans Pro Light"/>
              <a:cs typeface="Source Sans Pro Light"/>
              <a:sym typeface="Source Sans Pro Light"/>
            </a:endParaRPr>
          </a:p>
        </p:txBody>
      </p:sp>
      <p:sp>
        <p:nvSpPr>
          <p:cNvPr id="124" name="Google Shape;124;p2"/>
          <p:cNvSpPr txBox="1"/>
          <p:nvPr/>
        </p:nvSpPr>
        <p:spPr>
          <a:xfrm>
            <a:off x="7310950" y="4606950"/>
            <a:ext cx="4881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FFFF"/>
                </a:solidFill>
                <a:latin typeface="Source Sans Pro Light"/>
                <a:ea typeface="Source Sans Pro Light"/>
                <a:cs typeface="Source Sans Pro Light"/>
                <a:sym typeface="Source Sans Pro Light"/>
              </a:rPr>
              <a:t>comprehensive support with SME account management</a:t>
            </a:r>
            <a:endParaRPr>
              <a:solidFill>
                <a:srgbClr val="FFFFFF"/>
              </a:solidFill>
              <a:latin typeface="Source Sans Pro Light"/>
              <a:ea typeface="Source Sans Pro Light"/>
              <a:cs typeface="Source Sans Pro Light"/>
              <a:sym typeface="Source Sans Pro Light"/>
            </a:endParaRPr>
          </a:p>
        </p:txBody>
      </p:sp>
      <p:sp>
        <p:nvSpPr>
          <p:cNvPr id="125" name="Google Shape;125;p2"/>
          <p:cNvSpPr txBox="1"/>
          <p:nvPr/>
        </p:nvSpPr>
        <p:spPr>
          <a:xfrm>
            <a:off x="7310950" y="5800475"/>
            <a:ext cx="4791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FFFF"/>
                </a:solidFill>
                <a:latin typeface="Source Sans Pro Light"/>
                <a:ea typeface="Source Sans Pro Light"/>
                <a:cs typeface="Source Sans Pro Light"/>
                <a:sym typeface="Source Sans Pro Light"/>
              </a:rPr>
              <a:t>customized market-ready solutions</a:t>
            </a:r>
            <a:endParaRPr>
              <a:solidFill>
                <a:srgbClr val="FFFFFF"/>
              </a:solidFill>
              <a:latin typeface="Source Sans Pro Light"/>
              <a:ea typeface="Source Sans Pro Light"/>
              <a:cs typeface="Source Sans Pro Light"/>
              <a:sym typeface="Source Sans Pr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5"/>
          <p:cNvPicPr preferRelativeResize="0"/>
          <p:nvPr/>
        </p:nvPicPr>
        <p:blipFill rotWithShape="1">
          <a:blip r:embed="rId3">
            <a:alphaModFix/>
          </a:blip>
          <a:srcRect l="56580" t="6691" b="75141"/>
          <a:stretch/>
        </p:blipFill>
        <p:spPr>
          <a:xfrm flipH="1">
            <a:off x="-1" y="3982962"/>
            <a:ext cx="4825680" cy="1272161"/>
          </a:xfrm>
          <a:prstGeom prst="rect">
            <a:avLst/>
          </a:prstGeom>
          <a:noFill/>
          <a:ln>
            <a:noFill/>
          </a:ln>
        </p:spPr>
      </p:pic>
      <p:pic>
        <p:nvPicPr>
          <p:cNvPr id="206" name="Google Shape;206;p5"/>
          <p:cNvPicPr preferRelativeResize="0"/>
          <p:nvPr/>
        </p:nvPicPr>
        <p:blipFill rotWithShape="1">
          <a:blip r:embed="rId3">
            <a:alphaModFix/>
          </a:blip>
          <a:srcRect l="56580" t="6691" b="75141"/>
          <a:stretch/>
        </p:blipFill>
        <p:spPr>
          <a:xfrm flipH="1">
            <a:off x="-1" y="2213562"/>
            <a:ext cx="4825680" cy="1272161"/>
          </a:xfrm>
          <a:prstGeom prst="rect">
            <a:avLst/>
          </a:prstGeom>
          <a:noFill/>
          <a:ln>
            <a:noFill/>
          </a:ln>
        </p:spPr>
      </p:pic>
      <p:cxnSp>
        <p:nvCxnSpPr>
          <p:cNvPr id="207" name="Google Shape;207;p5"/>
          <p:cNvCxnSpPr/>
          <p:nvPr/>
        </p:nvCxnSpPr>
        <p:spPr>
          <a:xfrm>
            <a:off x="477788" y="1556792"/>
            <a:ext cx="6480720" cy="0"/>
          </a:xfrm>
          <a:prstGeom prst="straightConnector1">
            <a:avLst/>
          </a:prstGeom>
          <a:noFill/>
          <a:ln w="9525" cap="flat" cmpd="sng">
            <a:solidFill>
              <a:srgbClr val="71CC98"/>
            </a:solidFill>
            <a:prstDash val="solid"/>
            <a:miter lim="800000"/>
            <a:headEnd type="none" w="sm" len="sm"/>
            <a:tailEnd type="none" w="sm" len="sm"/>
          </a:ln>
        </p:spPr>
      </p:cxnSp>
      <p:sp>
        <p:nvSpPr>
          <p:cNvPr id="208" name="Google Shape;20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209" name="Google Shape;209;p5" descr="A picture containing drawing&#10;&#10;Description automatically generated"/>
          <p:cNvPicPr preferRelativeResize="0"/>
          <p:nvPr/>
        </p:nvPicPr>
        <p:blipFill rotWithShape="1">
          <a:blip r:embed="rId4">
            <a:alphaModFix/>
          </a:blip>
          <a:srcRect/>
          <a:stretch/>
        </p:blipFill>
        <p:spPr>
          <a:xfrm>
            <a:off x="477788" y="458769"/>
            <a:ext cx="3914699" cy="791639"/>
          </a:xfrm>
          <a:prstGeom prst="rect">
            <a:avLst/>
          </a:prstGeom>
          <a:noFill/>
          <a:ln>
            <a:noFill/>
          </a:ln>
        </p:spPr>
      </p:pic>
      <p:sp>
        <p:nvSpPr>
          <p:cNvPr id="210" name="Google Shape;210;p5"/>
          <p:cNvSpPr txBox="1"/>
          <p:nvPr/>
        </p:nvSpPr>
        <p:spPr>
          <a:xfrm>
            <a:off x="389300" y="1628500"/>
            <a:ext cx="66936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latin typeface="Source Sans Pro"/>
                <a:ea typeface="Source Sans Pro"/>
                <a:cs typeface="Source Sans Pro"/>
                <a:sym typeface="Source Sans Pro"/>
              </a:rPr>
              <a:t>We provide the broadest suite of payment solutions that deliver a faster and more flexible payment experience for you and the cardholder:</a:t>
            </a:r>
            <a:endParaRPr sz="1200">
              <a:latin typeface="Source Sans Pro"/>
              <a:ea typeface="Source Sans Pro"/>
              <a:cs typeface="Source Sans Pro"/>
              <a:sym typeface="Source Sans Pro"/>
            </a:endParaRPr>
          </a:p>
        </p:txBody>
      </p:sp>
      <p:pic>
        <p:nvPicPr>
          <p:cNvPr id="211" name="Google Shape;211;p5" descr="A picture containing device, meter&#10;&#10;Description automatically generated"/>
          <p:cNvPicPr preferRelativeResize="0"/>
          <p:nvPr/>
        </p:nvPicPr>
        <p:blipFill rotWithShape="1">
          <a:blip r:embed="rId5">
            <a:alphaModFix/>
          </a:blip>
          <a:srcRect/>
          <a:stretch/>
        </p:blipFill>
        <p:spPr>
          <a:xfrm>
            <a:off x="8010110" y="1685778"/>
            <a:ext cx="3205167" cy="2051309"/>
          </a:xfrm>
          <a:prstGeom prst="rect">
            <a:avLst/>
          </a:prstGeom>
          <a:noFill/>
          <a:ln>
            <a:noFill/>
          </a:ln>
          <a:effectLst>
            <a:outerShdw blurRad="50800" dist="38100" dir="2700000" algn="tl" rotWithShape="0">
              <a:srgbClr val="000000">
                <a:alpha val="40000"/>
              </a:srgbClr>
            </a:outerShdw>
          </a:effectLst>
        </p:spPr>
      </p:pic>
      <p:pic>
        <p:nvPicPr>
          <p:cNvPr id="212" name="Google Shape;212;p5" descr="A picture containing meter, woman, player, ball&#10;&#10;Description automatically generated"/>
          <p:cNvPicPr preferRelativeResize="0"/>
          <p:nvPr/>
        </p:nvPicPr>
        <p:blipFill rotWithShape="1">
          <a:blip r:embed="rId6">
            <a:alphaModFix/>
          </a:blip>
          <a:srcRect/>
          <a:stretch/>
        </p:blipFill>
        <p:spPr>
          <a:xfrm>
            <a:off x="7186646" y="2403439"/>
            <a:ext cx="3200677" cy="2048434"/>
          </a:xfrm>
          <a:prstGeom prst="rect">
            <a:avLst/>
          </a:prstGeom>
          <a:noFill/>
          <a:ln>
            <a:noFill/>
          </a:ln>
          <a:effectLst>
            <a:outerShdw blurRad="50800" dist="38100" dir="2700000" algn="tl" rotWithShape="0">
              <a:srgbClr val="000000">
                <a:alpha val="40000"/>
              </a:srgbClr>
            </a:outerShdw>
          </a:effectLst>
        </p:spPr>
      </p:pic>
      <p:pic>
        <p:nvPicPr>
          <p:cNvPr id="213" name="Google Shape;213;p5"/>
          <p:cNvPicPr preferRelativeResize="0"/>
          <p:nvPr/>
        </p:nvPicPr>
        <p:blipFill rotWithShape="1">
          <a:blip r:embed="rId7">
            <a:alphaModFix/>
          </a:blip>
          <a:srcRect/>
          <a:stretch/>
        </p:blipFill>
        <p:spPr>
          <a:xfrm>
            <a:off x="6358691" y="3123957"/>
            <a:ext cx="3200408" cy="2048259"/>
          </a:xfrm>
          <a:prstGeom prst="rect">
            <a:avLst/>
          </a:prstGeom>
          <a:noFill/>
          <a:ln>
            <a:noFill/>
          </a:ln>
          <a:effectLst>
            <a:outerShdw blurRad="50800" dist="38100" dir="2700000" algn="tl" rotWithShape="0">
              <a:srgbClr val="000000">
                <a:alpha val="40000"/>
              </a:srgbClr>
            </a:outerShdw>
          </a:effectLst>
        </p:spPr>
      </p:pic>
      <p:sp>
        <p:nvSpPr>
          <p:cNvPr id="214" name="Google Shape;214;p5"/>
          <p:cNvSpPr txBox="1"/>
          <p:nvPr/>
        </p:nvSpPr>
        <p:spPr>
          <a:xfrm>
            <a:off x="304800" y="4249188"/>
            <a:ext cx="3741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rgbClr val="FFFFFF"/>
                </a:solidFill>
                <a:latin typeface="Source Sans Pro"/>
                <a:ea typeface="Source Sans Pro"/>
                <a:cs typeface="Source Sans Pro"/>
                <a:sym typeface="Source Sans Pro"/>
              </a:rPr>
              <a:t>Reward Solutions</a:t>
            </a:r>
            <a:endParaRPr sz="2200" b="1">
              <a:solidFill>
                <a:srgbClr val="FFFFFF"/>
              </a:solidFill>
              <a:latin typeface="Source Sans Pro"/>
              <a:ea typeface="Source Sans Pro"/>
              <a:cs typeface="Source Sans Pro"/>
              <a:sym typeface="Source Sans Pro"/>
            </a:endParaRPr>
          </a:p>
        </p:txBody>
      </p:sp>
      <p:sp>
        <p:nvSpPr>
          <p:cNvPr id="215" name="Google Shape;215;p5"/>
          <p:cNvSpPr txBox="1"/>
          <p:nvPr/>
        </p:nvSpPr>
        <p:spPr>
          <a:xfrm>
            <a:off x="381000" y="2478013"/>
            <a:ext cx="37416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200" b="1">
                <a:solidFill>
                  <a:srgbClr val="FFFFFF"/>
                </a:solidFill>
                <a:latin typeface="Source Sans Pro"/>
                <a:ea typeface="Source Sans Pro"/>
                <a:cs typeface="Source Sans Pro"/>
                <a:sym typeface="Source Sans Pro"/>
              </a:rPr>
              <a:t>Payment Solutions</a:t>
            </a:r>
            <a:endParaRPr sz="2200" b="1">
              <a:solidFill>
                <a:srgbClr val="FFFFFF"/>
              </a:solidFill>
              <a:latin typeface="Source Sans Pro"/>
              <a:ea typeface="Source Sans Pro"/>
              <a:cs typeface="Source Sans Pro"/>
              <a:sym typeface="Source Sans Pro"/>
            </a:endParaRPr>
          </a:p>
        </p:txBody>
      </p:sp>
      <p:sp>
        <p:nvSpPr>
          <p:cNvPr id="216" name="Google Shape;216;p5"/>
          <p:cNvSpPr/>
          <p:nvPr/>
        </p:nvSpPr>
        <p:spPr>
          <a:xfrm>
            <a:off x="1198800" y="3403375"/>
            <a:ext cx="3000000" cy="901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00">
                <a:solidFill>
                  <a:srgbClr val="71CC98"/>
                </a:solidFill>
                <a:latin typeface="Source Sans Pro"/>
                <a:ea typeface="Source Sans Pro"/>
                <a:cs typeface="Source Sans Pro"/>
                <a:sym typeface="Source Sans Pro"/>
              </a:rPr>
              <a:t>Payroll </a:t>
            </a:r>
            <a:endParaRPr sz="1300">
              <a:solidFill>
                <a:srgbClr val="71CC98"/>
              </a:solidFill>
              <a:latin typeface="Source Sans Pro"/>
              <a:ea typeface="Source Sans Pro"/>
              <a:cs typeface="Source Sans Pro"/>
              <a:sym typeface="Source Sans Pro"/>
            </a:endParaRPr>
          </a:p>
          <a:p>
            <a:pPr marL="0" marR="0" lvl="0" indent="0" algn="l" rtl="0">
              <a:spcBef>
                <a:spcPts val="0"/>
              </a:spcBef>
              <a:spcAft>
                <a:spcPts val="0"/>
              </a:spcAft>
              <a:buNone/>
            </a:pPr>
            <a:r>
              <a:rPr lang="en-US" sz="1300">
                <a:solidFill>
                  <a:srgbClr val="71CC98"/>
                </a:solidFill>
                <a:latin typeface="Source Sans Pro"/>
                <a:ea typeface="Source Sans Pro"/>
                <a:cs typeface="Source Sans Pro"/>
                <a:sym typeface="Source Sans Pro"/>
              </a:rPr>
              <a:t>Expense &amp; Purchasing</a:t>
            </a:r>
            <a:endParaRPr sz="1300">
              <a:solidFill>
                <a:srgbClr val="71CC98"/>
              </a:solidFill>
              <a:latin typeface="Source Sans Pro"/>
              <a:ea typeface="Source Sans Pro"/>
              <a:cs typeface="Source Sans Pro"/>
              <a:sym typeface="Source Sans Pro"/>
            </a:endParaRPr>
          </a:p>
          <a:p>
            <a:pPr marL="0" marR="0" lvl="0" indent="0" algn="l" rtl="0">
              <a:spcBef>
                <a:spcPts val="0"/>
              </a:spcBef>
              <a:spcAft>
                <a:spcPts val="0"/>
              </a:spcAft>
              <a:buNone/>
            </a:pPr>
            <a:r>
              <a:rPr lang="en-US" sz="1300">
                <a:solidFill>
                  <a:srgbClr val="71CC98"/>
                </a:solidFill>
                <a:latin typeface="Source Sans Pro"/>
                <a:ea typeface="Source Sans Pro"/>
                <a:cs typeface="Source Sans Pro"/>
                <a:sym typeface="Source Sans Pro"/>
              </a:rPr>
              <a:t>Disbursement &amp; Reimbursement</a:t>
            </a:r>
            <a:endParaRPr sz="1300">
              <a:solidFill>
                <a:srgbClr val="71CC98"/>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rgbClr val="262626"/>
              </a:solidFill>
              <a:latin typeface="Arial"/>
              <a:ea typeface="Arial"/>
              <a:cs typeface="Arial"/>
              <a:sym typeface="Arial"/>
            </a:endParaRPr>
          </a:p>
        </p:txBody>
      </p:sp>
      <p:sp>
        <p:nvSpPr>
          <p:cNvPr id="217" name="Google Shape;217;p5"/>
          <p:cNvSpPr txBox="1"/>
          <p:nvPr/>
        </p:nvSpPr>
        <p:spPr>
          <a:xfrm>
            <a:off x="381000" y="2838625"/>
            <a:ext cx="3741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FFFF"/>
                </a:solidFill>
                <a:latin typeface="Source Sans Pro"/>
                <a:ea typeface="Source Sans Pro"/>
                <a:cs typeface="Source Sans Pro"/>
                <a:sym typeface="Source Sans Pro"/>
              </a:rPr>
              <a:t>Delivering value with “value”</a:t>
            </a:r>
            <a:endParaRPr>
              <a:solidFill>
                <a:srgbClr val="FFFFFF"/>
              </a:solidFill>
              <a:latin typeface="Source Sans Pro"/>
              <a:ea typeface="Source Sans Pro"/>
              <a:cs typeface="Source Sans Pro"/>
              <a:sym typeface="Source Sans Pro"/>
            </a:endParaRPr>
          </a:p>
        </p:txBody>
      </p:sp>
      <p:sp>
        <p:nvSpPr>
          <p:cNvPr id="218" name="Google Shape;218;p5"/>
          <p:cNvSpPr txBox="1"/>
          <p:nvPr/>
        </p:nvSpPr>
        <p:spPr>
          <a:xfrm>
            <a:off x="304800" y="4591038"/>
            <a:ext cx="3741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FFFF"/>
                </a:solidFill>
                <a:latin typeface="Source Sans Pro"/>
                <a:ea typeface="Source Sans Pro"/>
                <a:cs typeface="Source Sans Pro"/>
                <a:sym typeface="Source Sans Pro"/>
              </a:rPr>
              <a:t>Driving behaviors &amp; business</a:t>
            </a:r>
            <a:endParaRPr>
              <a:solidFill>
                <a:srgbClr val="FFFFFF"/>
              </a:solidFill>
              <a:latin typeface="Source Sans Pro"/>
              <a:ea typeface="Source Sans Pro"/>
              <a:cs typeface="Source Sans Pro"/>
              <a:sym typeface="Source Sans Pro"/>
            </a:endParaRPr>
          </a:p>
        </p:txBody>
      </p:sp>
      <p:sp>
        <p:nvSpPr>
          <p:cNvPr id="219" name="Google Shape;219;p5"/>
          <p:cNvSpPr/>
          <p:nvPr/>
        </p:nvSpPr>
        <p:spPr>
          <a:xfrm>
            <a:off x="1198800" y="5214150"/>
            <a:ext cx="2539800" cy="90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00">
                <a:solidFill>
                  <a:srgbClr val="71CC98"/>
                </a:solidFill>
                <a:latin typeface="Source Sans Pro"/>
                <a:ea typeface="Source Sans Pro"/>
                <a:cs typeface="Source Sans Pro"/>
                <a:sym typeface="Source Sans Pro"/>
              </a:rPr>
              <a:t>Reward &amp; Incentive</a:t>
            </a:r>
            <a:endParaRPr sz="1300">
              <a:solidFill>
                <a:srgbClr val="71CC98"/>
              </a:solidFill>
              <a:latin typeface="Source Sans Pro"/>
              <a:ea typeface="Source Sans Pro"/>
              <a:cs typeface="Source Sans Pro"/>
              <a:sym typeface="Source Sans Pro"/>
            </a:endParaRPr>
          </a:p>
          <a:p>
            <a:pPr marL="0" marR="0" lvl="0" indent="0" algn="l" rtl="0">
              <a:spcBef>
                <a:spcPts val="0"/>
              </a:spcBef>
              <a:spcAft>
                <a:spcPts val="0"/>
              </a:spcAft>
              <a:buNone/>
            </a:pPr>
            <a:r>
              <a:rPr lang="en-US" sz="1300">
                <a:solidFill>
                  <a:srgbClr val="71CC98"/>
                </a:solidFill>
                <a:latin typeface="Source Sans Pro"/>
                <a:ea typeface="Source Sans Pro"/>
                <a:cs typeface="Source Sans Pro"/>
                <a:sym typeface="Source Sans Pro"/>
              </a:rPr>
              <a:t>Promotion</a:t>
            </a:r>
            <a:endParaRPr sz="1300">
              <a:solidFill>
                <a:srgbClr val="71CC98"/>
              </a:solidFill>
              <a:latin typeface="Source Sans Pro"/>
              <a:ea typeface="Source Sans Pro"/>
              <a:cs typeface="Source Sans Pro"/>
              <a:sym typeface="Source Sans Pro"/>
            </a:endParaRPr>
          </a:p>
          <a:p>
            <a:pPr marL="0" marR="0" lvl="0" indent="0" algn="l" rtl="0">
              <a:spcBef>
                <a:spcPts val="0"/>
              </a:spcBef>
              <a:spcAft>
                <a:spcPts val="0"/>
              </a:spcAft>
              <a:buNone/>
            </a:pPr>
            <a:r>
              <a:rPr lang="en-US" sz="1300">
                <a:solidFill>
                  <a:srgbClr val="71CC98"/>
                </a:solidFill>
                <a:latin typeface="Source Sans Pro"/>
                <a:ea typeface="Source Sans Pro"/>
                <a:cs typeface="Source Sans Pro"/>
                <a:sym typeface="Source Sans Pro"/>
              </a:rPr>
              <a:t>Loyalty</a:t>
            </a:r>
            <a:endParaRPr sz="1300">
              <a:solidFill>
                <a:srgbClr val="71CC98"/>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rgbClr val="262626"/>
              </a:solidFill>
              <a:latin typeface="Arial"/>
              <a:ea typeface="Arial"/>
              <a:cs typeface="Arial"/>
              <a:sym typeface="Arial"/>
            </a:endParaRPr>
          </a:p>
        </p:txBody>
      </p:sp>
      <p:cxnSp>
        <p:nvCxnSpPr>
          <p:cNvPr id="220" name="Google Shape;220;p5"/>
          <p:cNvCxnSpPr/>
          <p:nvPr/>
        </p:nvCxnSpPr>
        <p:spPr>
          <a:xfrm>
            <a:off x="1122600" y="3497550"/>
            <a:ext cx="0" cy="461100"/>
          </a:xfrm>
          <a:prstGeom prst="straightConnector1">
            <a:avLst/>
          </a:prstGeom>
          <a:noFill/>
          <a:ln w="9525" cap="flat" cmpd="sng">
            <a:solidFill>
              <a:srgbClr val="71CC98"/>
            </a:solidFill>
            <a:prstDash val="solid"/>
            <a:round/>
            <a:headEnd type="none" w="med" len="med"/>
            <a:tailEnd type="none" w="med" len="med"/>
          </a:ln>
        </p:spPr>
      </p:cxnSp>
      <p:cxnSp>
        <p:nvCxnSpPr>
          <p:cNvPr id="221" name="Google Shape;221;p5"/>
          <p:cNvCxnSpPr/>
          <p:nvPr/>
        </p:nvCxnSpPr>
        <p:spPr>
          <a:xfrm>
            <a:off x="1122600" y="5290850"/>
            <a:ext cx="0" cy="506700"/>
          </a:xfrm>
          <a:prstGeom prst="straightConnector1">
            <a:avLst/>
          </a:prstGeom>
          <a:noFill/>
          <a:ln w="9525" cap="flat" cmpd="sng">
            <a:solidFill>
              <a:srgbClr val="71CC98"/>
            </a:solidFill>
            <a:prstDash val="solid"/>
            <a:round/>
            <a:headEnd type="none" w="med" len="med"/>
            <a:tailEnd type="none" w="med" len="med"/>
          </a:ln>
        </p:spPr>
      </p:cxnSp>
      <p:sp>
        <p:nvSpPr>
          <p:cNvPr id="222" name="Google Shape;222;p5"/>
          <p:cNvSpPr/>
          <p:nvPr/>
        </p:nvSpPr>
        <p:spPr>
          <a:xfrm>
            <a:off x="0" y="5999250"/>
            <a:ext cx="12192000" cy="400200"/>
          </a:xfrm>
          <a:prstGeom prst="rect">
            <a:avLst/>
          </a:prstGeom>
          <a:solidFill>
            <a:srgbClr val="134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txBox="1"/>
          <p:nvPr/>
        </p:nvSpPr>
        <p:spPr>
          <a:xfrm>
            <a:off x="0" y="6024000"/>
            <a:ext cx="12172800" cy="64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1">
                <a:solidFill>
                  <a:srgbClr val="FFFFFF"/>
                </a:solidFill>
                <a:latin typeface="Source Sans Pro SemiBold"/>
                <a:ea typeface="Source Sans Pro SemiBold"/>
                <a:cs typeface="Source Sans Pro SemiBold"/>
                <a:sym typeface="Source Sans Pro SemiBold"/>
              </a:rPr>
              <a:t>CUSTOM SOLUTIONS:</a:t>
            </a:r>
            <a:r>
              <a:rPr lang="en-US" sz="1300" b="1">
                <a:solidFill>
                  <a:srgbClr val="FFFFFF"/>
                </a:solidFill>
                <a:latin typeface="Source Sans Pro SemiBold"/>
                <a:ea typeface="Source Sans Pro SemiBold"/>
                <a:cs typeface="Source Sans Pro SemiBold"/>
                <a:sym typeface="Source Sans Pro SemiBold"/>
              </a:rPr>
              <a:t> </a:t>
            </a:r>
            <a:r>
              <a:rPr lang="en-US" sz="1300">
                <a:solidFill>
                  <a:srgbClr val="FFFFFF"/>
                </a:solidFill>
                <a:latin typeface="Source Sans Pro SemiBold"/>
                <a:ea typeface="Source Sans Pro SemiBold"/>
                <a:cs typeface="Source Sans Pro SemiBold"/>
                <a:sym typeface="Source Sans Pro SemiBold"/>
              </a:rPr>
              <a:t>Some things don’t fit into a “box”. The dash platform provides top tier service, support and configuration tailored for your specific needs.</a:t>
            </a:r>
            <a:endParaRPr sz="11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gb7375f9337_0_242"/>
          <p:cNvPicPr preferRelativeResize="0"/>
          <p:nvPr/>
        </p:nvPicPr>
        <p:blipFill>
          <a:blip r:embed="rId3">
            <a:alphaModFix amt="34000"/>
          </a:blip>
          <a:stretch>
            <a:fillRect/>
          </a:stretch>
        </p:blipFill>
        <p:spPr>
          <a:xfrm>
            <a:off x="-266175" y="-66650"/>
            <a:ext cx="12458180" cy="7007698"/>
          </a:xfrm>
          <a:prstGeom prst="rect">
            <a:avLst/>
          </a:prstGeom>
          <a:noFill/>
          <a:ln>
            <a:noFill/>
          </a:ln>
        </p:spPr>
      </p:pic>
      <p:sp>
        <p:nvSpPr>
          <p:cNvPr id="249" name="Google Shape;249;gb7375f9337_0_242"/>
          <p:cNvSpPr/>
          <p:nvPr/>
        </p:nvSpPr>
        <p:spPr>
          <a:xfrm>
            <a:off x="8216165" y="2639820"/>
            <a:ext cx="2923200" cy="2137800"/>
          </a:xfrm>
          <a:prstGeom prst="rect">
            <a:avLst/>
          </a:prstGeom>
          <a:solidFill>
            <a:srgbClr val="FFFFFF"/>
          </a:solidFill>
          <a:ln w="9525" cap="flat" cmpd="sng">
            <a:solidFill>
              <a:srgbClr val="134F5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gb7375f9337_0_242"/>
          <p:cNvSpPr/>
          <p:nvPr/>
        </p:nvSpPr>
        <p:spPr>
          <a:xfrm>
            <a:off x="1078425" y="2639864"/>
            <a:ext cx="2923200" cy="2137800"/>
          </a:xfrm>
          <a:prstGeom prst="rect">
            <a:avLst/>
          </a:prstGeom>
          <a:solidFill>
            <a:srgbClr val="FFFFFF"/>
          </a:solidFill>
          <a:ln w="9525" cap="flat" cmpd="sng">
            <a:solidFill>
              <a:srgbClr val="134F5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b7375f9337_0_242"/>
          <p:cNvSpPr/>
          <p:nvPr/>
        </p:nvSpPr>
        <p:spPr>
          <a:xfrm>
            <a:off x="4671288" y="2639864"/>
            <a:ext cx="2923200" cy="2137800"/>
          </a:xfrm>
          <a:prstGeom prst="rect">
            <a:avLst/>
          </a:prstGeom>
          <a:solidFill>
            <a:srgbClr val="FFFFFF"/>
          </a:solidFill>
          <a:ln w="9525" cap="flat" cmpd="sng">
            <a:solidFill>
              <a:srgbClr val="134F5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b7375f9337_0_2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cxnSp>
        <p:nvCxnSpPr>
          <p:cNvPr id="253" name="Google Shape;253;gb7375f9337_0_242"/>
          <p:cNvCxnSpPr/>
          <p:nvPr/>
        </p:nvCxnSpPr>
        <p:spPr>
          <a:xfrm>
            <a:off x="477788" y="1556792"/>
            <a:ext cx="6480600" cy="0"/>
          </a:xfrm>
          <a:prstGeom prst="straightConnector1">
            <a:avLst/>
          </a:prstGeom>
          <a:noFill/>
          <a:ln w="9525" cap="flat" cmpd="sng">
            <a:solidFill>
              <a:srgbClr val="134F5C"/>
            </a:solidFill>
            <a:prstDash val="solid"/>
            <a:miter lim="800000"/>
            <a:headEnd type="none" w="sm" len="sm"/>
            <a:tailEnd type="none" w="sm" len="sm"/>
          </a:ln>
        </p:spPr>
      </p:cxnSp>
      <p:sp>
        <p:nvSpPr>
          <p:cNvPr id="254" name="Google Shape;254;gb7375f9337_0_242"/>
          <p:cNvSpPr txBox="1"/>
          <p:nvPr/>
        </p:nvSpPr>
        <p:spPr>
          <a:xfrm>
            <a:off x="386775" y="550429"/>
            <a:ext cx="8132100" cy="8529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71CC98"/>
              </a:buClr>
              <a:buSzPts val="4800"/>
              <a:buFont typeface="Source Sans Pro"/>
              <a:buNone/>
            </a:pPr>
            <a:br>
              <a:rPr lang="en-US" sz="4800" b="0">
                <a:solidFill>
                  <a:srgbClr val="71CC98"/>
                </a:solidFill>
                <a:latin typeface="Source Sans Pro"/>
                <a:ea typeface="Source Sans Pro"/>
                <a:cs typeface="Source Sans Pro"/>
                <a:sym typeface="Source Sans Pro"/>
              </a:rPr>
            </a:br>
            <a:endParaRPr sz="4800" b="0">
              <a:solidFill>
                <a:srgbClr val="71CC98"/>
              </a:solidFill>
              <a:latin typeface="Source Sans Pro"/>
              <a:ea typeface="Source Sans Pro"/>
              <a:cs typeface="Source Sans Pro"/>
              <a:sym typeface="Source Sans Pro"/>
            </a:endParaRPr>
          </a:p>
        </p:txBody>
      </p:sp>
      <p:sp>
        <p:nvSpPr>
          <p:cNvPr id="255" name="Google Shape;255;gb7375f9337_0_242"/>
          <p:cNvSpPr/>
          <p:nvPr/>
        </p:nvSpPr>
        <p:spPr>
          <a:xfrm>
            <a:off x="380425" y="1710375"/>
            <a:ext cx="10572900" cy="39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600"/>
              <a:buFont typeface="Arial"/>
              <a:buNone/>
            </a:pPr>
            <a:r>
              <a:rPr lang="en-US" sz="2700">
                <a:solidFill>
                  <a:srgbClr val="134F5C"/>
                </a:solidFill>
                <a:latin typeface="Source Sans Pro Light"/>
                <a:ea typeface="Source Sans Pro Light"/>
                <a:cs typeface="Source Sans Pro Light"/>
                <a:sym typeface="Source Sans Pro Light"/>
              </a:rPr>
              <a:t>Making your wage payment practices simple, inclusive, and fast:  </a:t>
            </a:r>
            <a:endParaRPr sz="2500">
              <a:solidFill>
                <a:srgbClr val="134F5C"/>
              </a:solidFill>
              <a:latin typeface="Source Sans Pro Light"/>
              <a:ea typeface="Source Sans Pro Light"/>
              <a:cs typeface="Source Sans Pro Light"/>
              <a:sym typeface="Source Sans Pro Light"/>
            </a:endParaRPr>
          </a:p>
        </p:txBody>
      </p:sp>
      <p:sp>
        <p:nvSpPr>
          <p:cNvPr id="256" name="Google Shape;256;gb7375f9337_0_242"/>
          <p:cNvSpPr txBox="1"/>
          <p:nvPr/>
        </p:nvSpPr>
        <p:spPr>
          <a:xfrm>
            <a:off x="1078469" y="2639864"/>
            <a:ext cx="2923200" cy="738900"/>
          </a:xfrm>
          <a:prstGeom prst="rect">
            <a:avLst/>
          </a:prstGeom>
          <a:solidFill>
            <a:srgbClr val="134F5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solidFill>
                  <a:srgbClr val="FFFFFF"/>
                </a:solidFill>
                <a:latin typeface="Source Sans Pro"/>
                <a:ea typeface="Source Sans Pro"/>
                <a:cs typeface="Source Sans Pro"/>
                <a:sym typeface="Source Sans Pro"/>
              </a:rPr>
              <a:t>Consolidate Wage Payment Practices</a:t>
            </a:r>
            <a:endParaRPr sz="1200">
              <a:solidFill>
                <a:srgbClr val="FFFFFF"/>
              </a:solidFill>
            </a:endParaRPr>
          </a:p>
        </p:txBody>
      </p:sp>
      <p:sp>
        <p:nvSpPr>
          <p:cNvPr id="257" name="Google Shape;257;gb7375f9337_0_242"/>
          <p:cNvSpPr txBox="1"/>
          <p:nvPr/>
        </p:nvSpPr>
        <p:spPr>
          <a:xfrm>
            <a:off x="4671288" y="2639864"/>
            <a:ext cx="2923200" cy="738900"/>
          </a:xfrm>
          <a:prstGeom prst="rect">
            <a:avLst/>
          </a:prstGeom>
          <a:solidFill>
            <a:srgbClr val="134F5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solidFill>
                  <a:srgbClr val="FFFFFF"/>
                </a:solidFill>
                <a:latin typeface="Source Sans Pro"/>
                <a:ea typeface="Source Sans Pro"/>
                <a:cs typeface="Source Sans Pro"/>
                <a:sym typeface="Source Sans Pro"/>
              </a:rPr>
              <a:t>Turnkey Administrative Solution</a:t>
            </a:r>
            <a:endParaRPr sz="1200"/>
          </a:p>
        </p:txBody>
      </p:sp>
      <p:sp>
        <p:nvSpPr>
          <p:cNvPr id="258" name="Google Shape;258;gb7375f9337_0_242"/>
          <p:cNvSpPr txBox="1"/>
          <p:nvPr/>
        </p:nvSpPr>
        <p:spPr>
          <a:xfrm>
            <a:off x="8216165" y="2633577"/>
            <a:ext cx="2923200" cy="461700"/>
          </a:xfrm>
          <a:prstGeom prst="rect">
            <a:avLst/>
          </a:prstGeom>
          <a:solidFill>
            <a:srgbClr val="134F5C"/>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solidFill>
                  <a:srgbClr val="FFFFFF"/>
                </a:solidFill>
                <a:latin typeface="Source Sans Pro"/>
                <a:ea typeface="Source Sans Pro"/>
                <a:cs typeface="Source Sans Pro"/>
                <a:sym typeface="Source Sans Pro"/>
              </a:rPr>
              <a:t>Feature Rich</a:t>
            </a:r>
            <a:endParaRPr sz="1200"/>
          </a:p>
        </p:txBody>
      </p:sp>
      <p:sp>
        <p:nvSpPr>
          <p:cNvPr id="259" name="Google Shape;259;gb7375f9337_0_242"/>
          <p:cNvSpPr txBox="1"/>
          <p:nvPr/>
        </p:nvSpPr>
        <p:spPr>
          <a:xfrm>
            <a:off x="1184767" y="3407714"/>
            <a:ext cx="26709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134F5C"/>
                </a:solidFill>
                <a:latin typeface="Source Sans Pro"/>
                <a:ea typeface="Source Sans Pro"/>
                <a:cs typeface="Source Sans Pro"/>
                <a:sym typeface="Source Sans Pro"/>
              </a:rPr>
              <a:t>100% digital process</a:t>
            </a:r>
            <a:endParaRPr sz="1600">
              <a:solidFill>
                <a:srgbClr val="134F5C"/>
              </a:solidFill>
              <a:latin typeface="Source Sans Pro"/>
              <a:ea typeface="Source Sans Pro"/>
              <a:cs typeface="Source Sans Pro"/>
              <a:sym typeface="Source Sans Pro"/>
            </a:endParaRPr>
          </a:p>
          <a:p>
            <a:pPr marL="0" lvl="0" indent="0" algn="ctr" rtl="0">
              <a:spcBef>
                <a:spcPts val="0"/>
              </a:spcBef>
              <a:spcAft>
                <a:spcPts val="0"/>
              </a:spcAft>
              <a:buNone/>
            </a:pPr>
            <a:endParaRPr sz="1600">
              <a:solidFill>
                <a:srgbClr val="134F5C"/>
              </a:solidFill>
              <a:latin typeface="Source Sans Pro"/>
              <a:ea typeface="Source Sans Pro"/>
              <a:cs typeface="Source Sans Pro"/>
              <a:sym typeface="Source Sans Pro"/>
            </a:endParaRPr>
          </a:p>
          <a:p>
            <a:pPr marL="0" lvl="0" indent="0" algn="ctr" rtl="0">
              <a:spcBef>
                <a:spcPts val="0"/>
              </a:spcBef>
              <a:spcAft>
                <a:spcPts val="0"/>
              </a:spcAft>
              <a:buNone/>
            </a:pPr>
            <a:r>
              <a:rPr lang="en-US" sz="1600">
                <a:solidFill>
                  <a:srgbClr val="134F5C"/>
                </a:solidFill>
                <a:latin typeface="Source Sans Pro"/>
                <a:ea typeface="Source Sans Pro"/>
                <a:cs typeface="Source Sans Pro"/>
                <a:sym typeface="Source Sans Pro"/>
              </a:rPr>
              <a:t>DTC utilizing your current payroll provider</a:t>
            </a:r>
            <a:endParaRPr sz="1600">
              <a:solidFill>
                <a:srgbClr val="134F5C"/>
              </a:solidFill>
              <a:latin typeface="Source Sans Pro"/>
              <a:ea typeface="Source Sans Pro"/>
              <a:cs typeface="Source Sans Pro"/>
              <a:sym typeface="Source Sans Pro"/>
            </a:endParaRPr>
          </a:p>
        </p:txBody>
      </p:sp>
      <p:sp>
        <p:nvSpPr>
          <p:cNvPr id="260" name="Google Shape;260;gb7375f9337_0_242"/>
          <p:cNvSpPr txBox="1"/>
          <p:nvPr/>
        </p:nvSpPr>
        <p:spPr>
          <a:xfrm>
            <a:off x="4807409" y="3475953"/>
            <a:ext cx="26709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134F5C"/>
                </a:solidFill>
                <a:latin typeface="Source Sans Pro"/>
                <a:ea typeface="Source Sans Pro"/>
                <a:cs typeface="Source Sans Pro"/>
                <a:sym typeface="Source Sans Pro"/>
              </a:rPr>
              <a:t>Onboarding employees and issuing cards</a:t>
            </a:r>
            <a:endParaRPr sz="1600">
              <a:solidFill>
                <a:srgbClr val="134F5C"/>
              </a:solidFill>
              <a:latin typeface="Source Sans Pro"/>
              <a:ea typeface="Source Sans Pro"/>
              <a:cs typeface="Source Sans Pro"/>
              <a:sym typeface="Source Sans Pro"/>
            </a:endParaRPr>
          </a:p>
          <a:p>
            <a:pPr marL="0" lvl="0" indent="0" algn="ctr" rtl="0">
              <a:spcBef>
                <a:spcPts val="0"/>
              </a:spcBef>
              <a:spcAft>
                <a:spcPts val="0"/>
              </a:spcAft>
              <a:buNone/>
            </a:pPr>
            <a:endParaRPr sz="1600">
              <a:solidFill>
                <a:srgbClr val="134F5C"/>
              </a:solidFill>
              <a:latin typeface="Source Sans Pro"/>
              <a:ea typeface="Source Sans Pro"/>
              <a:cs typeface="Source Sans Pro"/>
              <a:sym typeface="Source Sans Pro"/>
            </a:endParaRPr>
          </a:p>
          <a:p>
            <a:pPr marL="0" lvl="0" indent="0" algn="ctr" rtl="0">
              <a:spcBef>
                <a:spcPts val="0"/>
              </a:spcBef>
              <a:spcAft>
                <a:spcPts val="0"/>
              </a:spcAft>
              <a:buNone/>
            </a:pPr>
            <a:r>
              <a:rPr lang="en-US" sz="1600">
                <a:solidFill>
                  <a:srgbClr val="134F5C"/>
                </a:solidFill>
                <a:latin typeface="Source Sans Pro"/>
                <a:ea typeface="Source Sans Pro"/>
                <a:cs typeface="Source Sans Pro"/>
                <a:sym typeface="Source Sans Pro"/>
              </a:rPr>
              <a:t>multiple paths</a:t>
            </a:r>
            <a:endParaRPr sz="1000">
              <a:solidFill>
                <a:srgbClr val="134F5C"/>
              </a:solidFill>
            </a:endParaRPr>
          </a:p>
        </p:txBody>
      </p:sp>
      <p:sp>
        <p:nvSpPr>
          <p:cNvPr id="261" name="Google Shape;261;gb7375f9337_0_242"/>
          <p:cNvSpPr txBox="1"/>
          <p:nvPr/>
        </p:nvSpPr>
        <p:spPr>
          <a:xfrm>
            <a:off x="8342360" y="3211857"/>
            <a:ext cx="2670900" cy="240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a:solidFill>
                  <a:srgbClr val="134F5C"/>
                </a:solidFill>
                <a:latin typeface="Source Sans Pro"/>
                <a:ea typeface="Source Sans Pro"/>
                <a:cs typeface="Source Sans Pro"/>
                <a:sym typeface="Source Sans Pro"/>
              </a:rPr>
              <a:t>Digital/Mobile Wallet</a:t>
            </a:r>
            <a:endParaRPr sz="1600">
              <a:solidFill>
                <a:srgbClr val="134F5C"/>
              </a:solidFill>
              <a:latin typeface="Source Sans Pro"/>
              <a:ea typeface="Source Sans Pro"/>
              <a:cs typeface="Source Sans Pro"/>
              <a:sym typeface="Source Sans Pro"/>
            </a:endParaRPr>
          </a:p>
          <a:p>
            <a:pPr marL="0" lvl="0" indent="0" algn="ctr" rtl="0">
              <a:spcBef>
                <a:spcPts val="0"/>
              </a:spcBef>
              <a:spcAft>
                <a:spcPts val="0"/>
              </a:spcAft>
              <a:buNone/>
            </a:pPr>
            <a:r>
              <a:rPr lang="en-US" sz="1600">
                <a:solidFill>
                  <a:srgbClr val="134F5C"/>
                </a:solidFill>
                <a:latin typeface="Source Sans Pro"/>
                <a:ea typeface="Source Sans Pro"/>
                <a:cs typeface="Source Sans Pro"/>
                <a:sym typeface="Source Sans Pro"/>
              </a:rPr>
              <a:t>Savings Purse</a:t>
            </a:r>
            <a:endParaRPr sz="1600">
              <a:solidFill>
                <a:srgbClr val="134F5C"/>
              </a:solidFill>
              <a:latin typeface="Source Sans Pro"/>
              <a:ea typeface="Source Sans Pro"/>
              <a:cs typeface="Source Sans Pro"/>
              <a:sym typeface="Source Sans Pro"/>
            </a:endParaRPr>
          </a:p>
          <a:p>
            <a:pPr marL="0" lvl="0" indent="0" algn="ctr" rtl="0">
              <a:spcBef>
                <a:spcPts val="0"/>
              </a:spcBef>
              <a:spcAft>
                <a:spcPts val="0"/>
              </a:spcAft>
              <a:buNone/>
            </a:pPr>
            <a:r>
              <a:rPr lang="en-US" sz="1600">
                <a:solidFill>
                  <a:srgbClr val="134F5C"/>
                </a:solidFill>
                <a:latin typeface="Source Sans Pro"/>
                <a:ea typeface="Source Sans Pro"/>
                <a:cs typeface="Source Sans Pro"/>
                <a:sym typeface="Source Sans Pro"/>
              </a:rPr>
              <a:t>Freeze/Replace</a:t>
            </a:r>
            <a:endParaRPr sz="1600">
              <a:solidFill>
                <a:srgbClr val="134F5C"/>
              </a:solidFill>
              <a:latin typeface="Source Sans Pro"/>
              <a:ea typeface="Source Sans Pro"/>
              <a:cs typeface="Source Sans Pro"/>
              <a:sym typeface="Source Sans Pro"/>
            </a:endParaRPr>
          </a:p>
          <a:p>
            <a:pPr marL="0" lvl="0" indent="0" algn="ctr" rtl="0">
              <a:spcBef>
                <a:spcPts val="0"/>
              </a:spcBef>
              <a:spcAft>
                <a:spcPts val="0"/>
              </a:spcAft>
              <a:buNone/>
            </a:pPr>
            <a:r>
              <a:rPr lang="en-US" sz="1600">
                <a:solidFill>
                  <a:srgbClr val="134F5C"/>
                </a:solidFill>
                <a:latin typeface="Source Sans Pro"/>
                <a:ea typeface="Source Sans Pro"/>
                <a:cs typeface="Source Sans Pro"/>
                <a:sym typeface="Source Sans Pro"/>
              </a:rPr>
              <a:t>Spend Transparency</a:t>
            </a:r>
            <a:endParaRPr sz="1600">
              <a:solidFill>
                <a:srgbClr val="134F5C"/>
              </a:solidFill>
              <a:latin typeface="Source Sans Pro"/>
              <a:ea typeface="Source Sans Pro"/>
              <a:cs typeface="Source Sans Pro"/>
              <a:sym typeface="Source Sans Pro"/>
            </a:endParaRPr>
          </a:p>
          <a:p>
            <a:pPr marL="0" lvl="0" indent="0" algn="ctr" rtl="0">
              <a:spcBef>
                <a:spcPts val="0"/>
              </a:spcBef>
              <a:spcAft>
                <a:spcPts val="0"/>
              </a:spcAft>
              <a:buNone/>
            </a:pPr>
            <a:r>
              <a:rPr lang="en-US" sz="1600">
                <a:solidFill>
                  <a:srgbClr val="134F5C"/>
                </a:solidFill>
                <a:latin typeface="Source Sans Pro"/>
                <a:ea typeface="Source Sans Pro"/>
                <a:cs typeface="Source Sans Pro"/>
                <a:sym typeface="Source Sans Pro"/>
              </a:rPr>
              <a:t>DASH app</a:t>
            </a:r>
            <a:endParaRPr sz="1600">
              <a:solidFill>
                <a:srgbClr val="134F5C"/>
              </a:solidFill>
              <a:latin typeface="Source Sans Pro"/>
              <a:ea typeface="Source Sans Pro"/>
              <a:cs typeface="Source Sans Pro"/>
              <a:sym typeface="Source Sans Pro"/>
            </a:endParaRPr>
          </a:p>
          <a:p>
            <a:pPr marL="0" lvl="0" indent="0" algn="ctr" rtl="0">
              <a:spcBef>
                <a:spcPts val="0"/>
              </a:spcBef>
              <a:spcAft>
                <a:spcPts val="0"/>
              </a:spcAft>
              <a:buNone/>
            </a:pPr>
            <a:endParaRPr sz="1600">
              <a:solidFill>
                <a:srgbClr val="134F5C"/>
              </a:solidFill>
              <a:latin typeface="Source Sans Pro"/>
              <a:ea typeface="Source Sans Pro"/>
              <a:cs typeface="Source Sans Pro"/>
              <a:sym typeface="Source Sans Pro"/>
            </a:endParaRPr>
          </a:p>
          <a:p>
            <a:pPr marL="0" lvl="0" indent="0" algn="ctr" rtl="0">
              <a:spcBef>
                <a:spcPts val="0"/>
              </a:spcBef>
              <a:spcAft>
                <a:spcPts val="0"/>
              </a:spcAft>
              <a:buNone/>
            </a:pPr>
            <a:endParaRPr sz="1600">
              <a:solidFill>
                <a:srgbClr val="134F5C"/>
              </a:solidFill>
              <a:latin typeface="Source Sans Pro"/>
              <a:ea typeface="Source Sans Pro"/>
              <a:cs typeface="Source Sans Pro"/>
              <a:sym typeface="Source Sans Pro"/>
            </a:endParaRPr>
          </a:p>
          <a:p>
            <a:pPr marL="0" lvl="0" indent="0" algn="ctr" rtl="0">
              <a:spcBef>
                <a:spcPts val="0"/>
              </a:spcBef>
              <a:spcAft>
                <a:spcPts val="0"/>
              </a:spcAft>
              <a:buNone/>
            </a:pPr>
            <a:endParaRPr sz="1600">
              <a:solidFill>
                <a:srgbClr val="134F5C"/>
              </a:solidFill>
              <a:latin typeface="Source Sans Pro"/>
              <a:ea typeface="Source Sans Pro"/>
              <a:cs typeface="Source Sans Pro"/>
              <a:sym typeface="Source Sans Pro"/>
            </a:endParaRPr>
          </a:p>
          <a:p>
            <a:pPr marL="0" lvl="0" indent="0" algn="ctr" rtl="0">
              <a:spcBef>
                <a:spcPts val="0"/>
              </a:spcBef>
              <a:spcAft>
                <a:spcPts val="0"/>
              </a:spcAft>
              <a:buNone/>
            </a:pPr>
            <a:endParaRPr sz="1600">
              <a:solidFill>
                <a:srgbClr val="134F5C"/>
              </a:solidFill>
              <a:latin typeface="Source Sans Pro"/>
              <a:ea typeface="Source Sans Pro"/>
              <a:cs typeface="Source Sans Pro"/>
              <a:sym typeface="Source Sans Pro"/>
            </a:endParaRPr>
          </a:p>
        </p:txBody>
      </p:sp>
      <p:cxnSp>
        <p:nvCxnSpPr>
          <p:cNvPr id="262" name="Google Shape;262;gb7375f9337_0_242"/>
          <p:cNvCxnSpPr/>
          <p:nvPr/>
        </p:nvCxnSpPr>
        <p:spPr>
          <a:xfrm>
            <a:off x="5230316" y="6237312"/>
            <a:ext cx="6480600" cy="0"/>
          </a:xfrm>
          <a:prstGeom prst="straightConnector1">
            <a:avLst/>
          </a:prstGeom>
          <a:noFill/>
          <a:ln w="9525" cap="flat" cmpd="sng">
            <a:solidFill>
              <a:srgbClr val="71CC98"/>
            </a:solidFill>
            <a:prstDash val="solid"/>
            <a:miter lim="800000"/>
            <a:headEnd type="none" w="sm" len="sm"/>
            <a:tailEnd type="none" w="sm" len="sm"/>
          </a:ln>
        </p:spPr>
      </p:cxnSp>
      <p:pic>
        <p:nvPicPr>
          <p:cNvPr id="263" name="Google Shape;263;gb7375f9337_0_242" descr="Icon&#10;&#10;Description automatically generated"/>
          <p:cNvPicPr preferRelativeResize="0"/>
          <p:nvPr/>
        </p:nvPicPr>
        <p:blipFill rotWithShape="1">
          <a:blip r:embed="rId4">
            <a:alphaModFix/>
          </a:blip>
          <a:srcRect/>
          <a:stretch/>
        </p:blipFill>
        <p:spPr>
          <a:xfrm>
            <a:off x="477788" y="529650"/>
            <a:ext cx="4887727" cy="980882"/>
          </a:xfrm>
          <a:prstGeom prst="rect">
            <a:avLst/>
          </a:prstGeom>
          <a:noFill/>
          <a:ln>
            <a:noFill/>
          </a:ln>
        </p:spPr>
      </p:pic>
      <p:sp>
        <p:nvSpPr>
          <p:cNvPr id="264" name="Google Shape;264;gb7375f9337_0_242"/>
          <p:cNvSpPr/>
          <p:nvPr/>
        </p:nvSpPr>
        <p:spPr>
          <a:xfrm>
            <a:off x="0" y="5354150"/>
            <a:ext cx="12204900" cy="981000"/>
          </a:xfrm>
          <a:prstGeom prst="rect">
            <a:avLst/>
          </a:prstGeom>
          <a:solidFill>
            <a:srgbClr val="71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b7375f9337_0_242"/>
          <p:cNvSpPr txBox="1"/>
          <p:nvPr/>
        </p:nvSpPr>
        <p:spPr>
          <a:xfrm>
            <a:off x="792125" y="5536850"/>
            <a:ext cx="1974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134F5C"/>
                </a:solidFill>
                <a:latin typeface="Source Sans Pro"/>
                <a:ea typeface="Source Sans Pro"/>
                <a:cs typeface="Source Sans Pro"/>
                <a:sym typeface="Source Sans Pro"/>
              </a:rPr>
              <a:t>Save time &amp; money by going electronic</a:t>
            </a:r>
            <a:endParaRPr sz="1200">
              <a:solidFill>
                <a:srgbClr val="134F5C"/>
              </a:solidFill>
              <a:latin typeface="Source Sans Pro"/>
              <a:ea typeface="Source Sans Pro"/>
              <a:cs typeface="Source Sans Pro"/>
              <a:sym typeface="Source Sans Pro"/>
            </a:endParaRPr>
          </a:p>
        </p:txBody>
      </p:sp>
      <p:sp>
        <p:nvSpPr>
          <p:cNvPr id="266" name="Google Shape;266;gb7375f9337_0_242"/>
          <p:cNvSpPr txBox="1"/>
          <p:nvPr/>
        </p:nvSpPr>
        <p:spPr>
          <a:xfrm>
            <a:off x="3282525" y="5536850"/>
            <a:ext cx="2469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134F5C"/>
                </a:solidFill>
                <a:latin typeface="Source Sans Pro"/>
                <a:ea typeface="Source Sans Pro"/>
                <a:cs typeface="Source Sans Pro"/>
                <a:sym typeface="Source Sans Pro"/>
              </a:rPr>
              <a:t>Eliminate check runs</a:t>
            </a:r>
            <a:endParaRPr>
              <a:solidFill>
                <a:srgbClr val="134F5C"/>
              </a:solidFill>
              <a:latin typeface="Source Sans Pro"/>
              <a:ea typeface="Source Sans Pro"/>
              <a:cs typeface="Source Sans Pro"/>
              <a:sym typeface="Source Sans Pro"/>
            </a:endParaRPr>
          </a:p>
          <a:p>
            <a:pPr marL="0" lvl="0" indent="0" algn="ctr" rtl="0">
              <a:spcBef>
                <a:spcPts val="0"/>
              </a:spcBef>
              <a:spcAft>
                <a:spcPts val="0"/>
              </a:spcAft>
              <a:buNone/>
            </a:pPr>
            <a:r>
              <a:rPr lang="en-US">
                <a:solidFill>
                  <a:srgbClr val="134F5C"/>
                </a:solidFill>
                <a:latin typeface="Source Sans Pro"/>
                <a:ea typeface="Source Sans Pro"/>
                <a:cs typeface="Source Sans Pro"/>
                <a:sym typeface="Source Sans Pro"/>
              </a:rPr>
              <a:t>and delivery costs</a:t>
            </a:r>
            <a:endParaRPr>
              <a:solidFill>
                <a:srgbClr val="134F5C"/>
              </a:solidFill>
              <a:latin typeface="Source Sans Pro"/>
              <a:ea typeface="Source Sans Pro"/>
              <a:cs typeface="Source Sans Pro"/>
              <a:sym typeface="Source Sans Pro"/>
            </a:endParaRPr>
          </a:p>
        </p:txBody>
      </p:sp>
      <p:sp>
        <p:nvSpPr>
          <p:cNvPr id="267" name="Google Shape;267;gb7375f9337_0_242"/>
          <p:cNvSpPr txBox="1"/>
          <p:nvPr/>
        </p:nvSpPr>
        <p:spPr>
          <a:xfrm>
            <a:off x="6695850" y="5536850"/>
            <a:ext cx="15846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134F5C"/>
                </a:solidFill>
                <a:latin typeface="Source Sans Pro"/>
                <a:ea typeface="Source Sans Pro"/>
                <a:cs typeface="Source Sans Pro"/>
                <a:sym typeface="Source Sans Pro"/>
              </a:rPr>
              <a:t>No more check cashing expense</a:t>
            </a:r>
            <a:endParaRPr sz="1200">
              <a:solidFill>
                <a:srgbClr val="134F5C"/>
              </a:solidFill>
              <a:latin typeface="Source Sans Pro"/>
              <a:ea typeface="Source Sans Pro"/>
              <a:cs typeface="Source Sans Pro"/>
              <a:sym typeface="Source Sans Pro"/>
            </a:endParaRPr>
          </a:p>
        </p:txBody>
      </p:sp>
      <p:sp>
        <p:nvSpPr>
          <p:cNvPr id="268" name="Google Shape;268;gb7375f9337_0_242"/>
          <p:cNvSpPr txBox="1"/>
          <p:nvPr/>
        </p:nvSpPr>
        <p:spPr>
          <a:xfrm>
            <a:off x="9224475" y="5536850"/>
            <a:ext cx="1911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134F5C"/>
                </a:solidFill>
                <a:latin typeface="Source Sans Pro"/>
                <a:ea typeface="Source Sans Pro"/>
                <a:cs typeface="Source Sans Pro"/>
                <a:sym typeface="Source Sans Pro"/>
              </a:rPr>
              <a:t>Automatic, electronic, secure payments </a:t>
            </a:r>
            <a:endParaRPr sz="1200">
              <a:solidFill>
                <a:srgbClr val="134F5C"/>
              </a:solidFill>
              <a:latin typeface="Source Sans Pro"/>
              <a:ea typeface="Source Sans Pro"/>
              <a:cs typeface="Source Sans Pro"/>
              <a:sym typeface="Source Sans Pro"/>
            </a:endParaRPr>
          </a:p>
        </p:txBody>
      </p:sp>
      <p:cxnSp>
        <p:nvCxnSpPr>
          <p:cNvPr id="269" name="Google Shape;269;gb7375f9337_0_242"/>
          <p:cNvCxnSpPr/>
          <p:nvPr/>
        </p:nvCxnSpPr>
        <p:spPr>
          <a:xfrm>
            <a:off x="3070575" y="5521875"/>
            <a:ext cx="0" cy="645000"/>
          </a:xfrm>
          <a:prstGeom prst="straightConnector1">
            <a:avLst/>
          </a:prstGeom>
          <a:noFill/>
          <a:ln w="9525" cap="flat" cmpd="sng">
            <a:solidFill>
              <a:srgbClr val="134F5C"/>
            </a:solidFill>
            <a:prstDash val="solid"/>
            <a:round/>
            <a:headEnd type="none" w="med" len="med"/>
            <a:tailEnd type="none" w="med" len="med"/>
          </a:ln>
        </p:spPr>
      </p:cxnSp>
      <p:cxnSp>
        <p:nvCxnSpPr>
          <p:cNvPr id="270" name="Google Shape;270;gb7375f9337_0_242"/>
          <p:cNvCxnSpPr/>
          <p:nvPr/>
        </p:nvCxnSpPr>
        <p:spPr>
          <a:xfrm>
            <a:off x="6022625" y="5521875"/>
            <a:ext cx="0" cy="645000"/>
          </a:xfrm>
          <a:prstGeom prst="straightConnector1">
            <a:avLst/>
          </a:prstGeom>
          <a:noFill/>
          <a:ln w="9525" cap="flat" cmpd="sng">
            <a:solidFill>
              <a:srgbClr val="134F5C"/>
            </a:solidFill>
            <a:prstDash val="solid"/>
            <a:round/>
            <a:headEnd type="none" w="med" len="med"/>
            <a:tailEnd type="none" w="med" len="med"/>
          </a:ln>
        </p:spPr>
      </p:cxnSp>
      <p:cxnSp>
        <p:nvCxnSpPr>
          <p:cNvPr id="271" name="Google Shape;271;gb7375f9337_0_242"/>
          <p:cNvCxnSpPr/>
          <p:nvPr/>
        </p:nvCxnSpPr>
        <p:spPr>
          <a:xfrm>
            <a:off x="8716625" y="5498075"/>
            <a:ext cx="0" cy="645000"/>
          </a:xfrm>
          <a:prstGeom prst="straightConnector1">
            <a:avLst/>
          </a:prstGeom>
          <a:noFill/>
          <a:ln w="9525" cap="flat" cmpd="sng">
            <a:solidFill>
              <a:srgbClr val="134F5C"/>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12"/>
          <p:cNvPicPr preferRelativeResize="0"/>
          <p:nvPr/>
        </p:nvPicPr>
        <p:blipFill>
          <a:blip r:embed="rId3">
            <a:alphaModFix amt="34000"/>
          </a:blip>
          <a:stretch>
            <a:fillRect/>
          </a:stretch>
        </p:blipFill>
        <p:spPr>
          <a:xfrm flipH="1">
            <a:off x="0" y="-66650"/>
            <a:ext cx="12192000" cy="7007698"/>
          </a:xfrm>
          <a:prstGeom prst="rect">
            <a:avLst/>
          </a:prstGeom>
          <a:noFill/>
          <a:ln>
            <a:noFill/>
          </a:ln>
        </p:spPr>
      </p:pic>
      <p:sp>
        <p:nvSpPr>
          <p:cNvPr id="396" name="Google Shape;39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cxnSp>
        <p:nvCxnSpPr>
          <p:cNvPr id="397" name="Google Shape;397;p12"/>
          <p:cNvCxnSpPr/>
          <p:nvPr/>
        </p:nvCxnSpPr>
        <p:spPr>
          <a:xfrm>
            <a:off x="5230316" y="6237312"/>
            <a:ext cx="6480720" cy="0"/>
          </a:xfrm>
          <a:prstGeom prst="straightConnector1">
            <a:avLst/>
          </a:prstGeom>
          <a:noFill/>
          <a:ln w="9525" cap="flat" cmpd="sng">
            <a:solidFill>
              <a:srgbClr val="71CC98"/>
            </a:solidFill>
            <a:prstDash val="solid"/>
            <a:miter lim="800000"/>
            <a:headEnd type="none" w="sm" len="sm"/>
            <a:tailEnd type="none" w="sm" len="sm"/>
          </a:ln>
        </p:spPr>
      </p:cxnSp>
      <p:sp>
        <p:nvSpPr>
          <p:cNvPr id="398" name="Google Shape;398;p12"/>
          <p:cNvSpPr txBox="1"/>
          <p:nvPr/>
        </p:nvSpPr>
        <p:spPr>
          <a:xfrm>
            <a:off x="341725" y="245950"/>
            <a:ext cx="11011800" cy="1030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800"/>
              <a:buFont typeface="Source Sans Pro Light"/>
              <a:buNone/>
            </a:pPr>
            <a:r>
              <a:rPr lang="en-US" sz="4800" b="0">
                <a:solidFill>
                  <a:schemeClr val="dk1"/>
                </a:solidFill>
                <a:latin typeface="Source Sans Pro Light"/>
                <a:ea typeface="Source Sans Pro Light"/>
                <a:cs typeface="Source Sans Pro Light"/>
                <a:sym typeface="Source Sans Pro Light"/>
              </a:rPr>
              <a:t>Leveraging Technology &amp; Simplicity</a:t>
            </a:r>
            <a:endParaRPr sz="4000" b="0">
              <a:solidFill>
                <a:schemeClr val="dk1"/>
              </a:solidFill>
              <a:latin typeface="Source Sans Pro"/>
              <a:ea typeface="Source Sans Pro"/>
              <a:cs typeface="Source Sans Pro"/>
              <a:sym typeface="Source Sans Pro"/>
            </a:endParaRPr>
          </a:p>
        </p:txBody>
      </p:sp>
      <p:cxnSp>
        <p:nvCxnSpPr>
          <p:cNvPr id="399" name="Google Shape;399;p12"/>
          <p:cNvCxnSpPr/>
          <p:nvPr/>
        </p:nvCxnSpPr>
        <p:spPr>
          <a:xfrm>
            <a:off x="494119" y="1417591"/>
            <a:ext cx="4680600" cy="0"/>
          </a:xfrm>
          <a:prstGeom prst="straightConnector1">
            <a:avLst/>
          </a:prstGeom>
          <a:noFill/>
          <a:ln w="9525" cap="flat" cmpd="sng">
            <a:solidFill>
              <a:srgbClr val="71CC98"/>
            </a:solidFill>
            <a:prstDash val="solid"/>
            <a:miter lim="800000"/>
            <a:headEnd type="none" w="sm" len="sm"/>
            <a:tailEnd type="none" w="sm" len="sm"/>
          </a:ln>
        </p:spPr>
      </p:cxnSp>
      <p:sp>
        <p:nvSpPr>
          <p:cNvPr id="400" name="Google Shape;400;p12"/>
          <p:cNvSpPr/>
          <p:nvPr/>
        </p:nvSpPr>
        <p:spPr>
          <a:xfrm>
            <a:off x="224175" y="3258486"/>
            <a:ext cx="2743200" cy="21297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2"/>
          <p:cNvSpPr/>
          <p:nvPr/>
        </p:nvSpPr>
        <p:spPr>
          <a:xfrm>
            <a:off x="3190875" y="3329599"/>
            <a:ext cx="2743200" cy="20586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2"/>
          <p:cNvSpPr/>
          <p:nvPr/>
        </p:nvSpPr>
        <p:spPr>
          <a:xfrm>
            <a:off x="6157575" y="3317800"/>
            <a:ext cx="2743200" cy="20586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2"/>
          <p:cNvSpPr/>
          <p:nvPr/>
        </p:nvSpPr>
        <p:spPr>
          <a:xfrm>
            <a:off x="9124275" y="3258486"/>
            <a:ext cx="2743200" cy="20586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2"/>
          <p:cNvSpPr txBox="1"/>
          <p:nvPr/>
        </p:nvSpPr>
        <p:spPr>
          <a:xfrm>
            <a:off x="224175" y="3602975"/>
            <a:ext cx="2743200" cy="882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700" b="1">
                <a:solidFill>
                  <a:srgbClr val="71CC98"/>
                </a:solidFill>
                <a:latin typeface="Source Sans Pro"/>
                <a:ea typeface="Source Sans Pro"/>
                <a:cs typeface="Source Sans Pro"/>
                <a:sym typeface="Source Sans Pro"/>
              </a:rPr>
              <a:t>Card Management Portal:</a:t>
            </a:r>
            <a:r>
              <a:rPr lang="en-US" b="1">
                <a:solidFill>
                  <a:srgbClr val="71CC98"/>
                </a:solidFill>
                <a:latin typeface="Source Sans Pro"/>
                <a:ea typeface="Source Sans Pro"/>
                <a:cs typeface="Source Sans Pro"/>
                <a:sym typeface="Source Sans Pro"/>
              </a:rPr>
              <a:t> </a:t>
            </a:r>
            <a:endParaRPr b="1">
              <a:solidFill>
                <a:srgbClr val="71CC98"/>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1200">
                <a:solidFill>
                  <a:schemeClr val="dk1"/>
                </a:solidFill>
                <a:latin typeface="Source Sans Pro"/>
                <a:ea typeface="Source Sans Pro"/>
                <a:cs typeface="Source Sans Pro"/>
                <a:sym typeface="Source Sans Pro"/>
              </a:rPr>
              <a:t>A platform that makes managing your program simple. </a:t>
            </a:r>
            <a:endParaRPr sz="1100"/>
          </a:p>
        </p:txBody>
      </p:sp>
      <p:sp>
        <p:nvSpPr>
          <p:cNvPr id="405" name="Google Shape;405;p12"/>
          <p:cNvSpPr txBox="1"/>
          <p:nvPr/>
        </p:nvSpPr>
        <p:spPr>
          <a:xfrm>
            <a:off x="3190875" y="3557600"/>
            <a:ext cx="2743200" cy="1520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700" b="1">
                <a:solidFill>
                  <a:srgbClr val="71CC98"/>
                </a:solidFill>
                <a:latin typeface="Source Sans Pro"/>
                <a:ea typeface="Source Sans Pro"/>
                <a:cs typeface="Source Sans Pro"/>
                <a:sym typeface="Source Sans Pro"/>
              </a:rPr>
              <a:t>Batch Order Processing: </a:t>
            </a:r>
            <a:endParaRPr sz="1700" b="1">
              <a:solidFill>
                <a:srgbClr val="71CC98"/>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1200">
                <a:solidFill>
                  <a:schemeClr val="dk1"/>
                </a:solidFill>
                <a:latin typeface="Source Sans Pro"/>
                <a:ea typeface="Source Sans Pro"/>
                <a:cs typeface="Source Sans Pro"/>
                <a:sym typeface="Source Sans Pro"/>
              </a:rPr>
              <a:t>When you need to issue and load cards quickly  with minimal intervention, we provide the ability to securely transfer batch card issuance files for automatic processing. </a:t>
            </a:r>
            <a:endParaRPr sz="1100"/>
          </a:p>
        </p:txBody>
      </p:sp>
      <p:sp>
        <p:nvSpPr>
          <p:cNvPr id="406" name="Google Shape;406;p12"/>
          <p:cNvSpPr/>
          <p:nvPr/>
        </p:nvSpPr>
        <p:spPr>
          <a:xfrm>
            <a:off x="0" y="1738075"/>
            <a:ext cx="10269600" cy="1058100"/>
          </a:xfrm>
          <a:prstGeom prst="rect">
            <a:avLst/>
          </a:prstGeom>
          <a:solidFill>
            <a:srgbClr val="71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2"/>
          <p:cNvSpPr txBox="1"/>
          <p:nvPr/>
        </p:nvSpPr>
        <p:spPr>
          <a:xfrm>
            <a:off x="6157575" y="3499975"/>
            <a:ext cx="2743200" cy="1520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700" b="1">
                <a:solidFill>
                  <a:srgbClr val="71CC98"/>
                </a:solidFill>
                <a:latin typeface="Source Sans Pro"/>
                <a:ea typeface="Source Sans Pro"/>
                <a:cs typeface="Source Sans Pro"/>
                <a:sym typeface="Source Sans Pro"/>
              </a:rPr>
              <a:t>API Connectivity: </a:t>
            </a:r>
            <a:endParaRPr sz="1700" b="1">
              <a:solidFill>
                <a:srgbClr val="71CC98"/>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1200">
                <a:solidFill>
                  <a:schemeClr val="dk1"/>
                </a:solidFill>
                <a:latin typeface="Source Sans Pro"/>
                <a:ea typeface="Source Sans Pro"/>
                <a:cs typeface="Source Sans Pro"/>
                <a:sym typeface="Source Sans Pro"/>
              </a:rPr>
              <a:t>Our comprehensive APIs enable systems to immediately interact with our processing platform, delivering real-time status and administrative functions.</a:t>
            </a:r>
            <a:endParaRPr sz="1100"/>
          </a:p>
        </p:txBody>
      </p:sp>
      <p:sp>
        <p:nvSpPr>
          <p:cNvPr id="408" name="Google Shape;408;p12"/>
          <p:cNvSpPr txBox="1"/>
          <p:nvPr/>
        </p:nvSpPr>
        <p:spPr>
          <a:xfrm>
            <a:off x="9118625" y="3625900"/>
            <a:ext cx="2743200" cy="1307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700" b="1">
                <a:solidFill>
                  <a:srgbClr val="71CC98"/>
                </a:solidFill>
                <a:latin typeface="Source Sans Pro"/>
                <a:ea typeface="Source Sans Pro"/>
                <a:cs typeface="Source Sans Pro"/>
                <a:sym typeface="Source Sans Pro"/>
              </a:rPr>
              <a:t>Frame-In:</a:t>
            </a:r>
            <a:r>
              <a:rPr lang="en-US" sz="1700">
                <a:solidFill>
                  <a:schemeClr val="dk1"/>
                </a:solidFill>
                <a:latin typeface="Source Sans Pro"/>
                <a:ea typeface="Source Sans Pro"/>
                <a:cs typeface="Source Sans Pro"/>
                <a:sym typeface="Source Sans Pro"/>
              </a:rPr>
              <a:t> </a:t>
            </a:r>
            <a:endParaRPr sz="1700">
              <a:solidFill>
                <a:schemeClr val="dk1"/>
              </a:solidFill>
              <a:latin typeface="Source Sans Pro"/>
              <a:ea typeface="Source Sans Pro"/>
              <a:cs typeface="Source Sans Pro"/>
              <a:sym typeface="Source Sans Pro"/>
            </a:endParaRPr>
          </a:p>
          <a:p>
            <a:pPr marL="0" lvl="0" indent="0" algn="ctr" rtl="0">
              <a:lnSpc>
                <a:spcPct val="115000"/>
              </a:lnSpc>
              <a:spcBef>
                <a:spcPts val="0"/>
              </a:spcBef>
              <a:spcAft>
                <a:spcPts val="0"/>
              </a:spcAft>
              <a:buNone/>
            </a:pPr>
            <a:r>
              <a:rPr lang="en-US" sz="1200">
                <a:solidFill>
                  <a:schemeClr val="dk1"/>
                </a:solidFill>
                <a:latin typeface="Source Sans Pro"/>
                <a:ea typeface="Source Sans Pro"/>
                <a:cs typeface="Source Sans Pro"/>
                <a:sym typeface="Source Sans Pro"/>
              </a:rPr>
              <a:t>Our Frame-In Solution allows companies to integrate their program within the confines of their intranet, HRMS system or other native platform. </a:t>
            </a:r>
            <a:endParaRPr sz="1100"/>
          </a:p>
        </p:txBody>
      </p:sp>
      <p:sp>
        <p:nvSpPr>
          <p:cNvPr id="409" name="Google Shape;409;p12"/>
          <p:cNvSpPr/>
          <p:nvPr/>
        </p:nvSpPr>
        <p:spPr>
          <a:xfrm>
            <a:off x="341725" y="1754825"/>
            <a:ext cx="10572900" cy="88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600"/>
              <a:buFont typeface="Arial"/>
              <a:buNone/>
            </a:pPr>
            <a:r>
              <a:rPr lang="en-US" sz="2700">
                <a:solidFill>
                  <a:srgbClr val="FFFFFF"/>
                </a:solidFill>
                <a:latin typeface="Source Sans Pro Light"/>
                <a:ea typeface="Source Sans Pro Light"/>
                <a:cs typeface="Source Sans Pro Light"/>
                <a:sym typeface="Source Sans Pro Light"/>
              </a:rPr>
              <a:t>There are many ways that we can support or in-stream our prepaid products into our client’s native platforms or technology stacks.</a:t>
            </a:r>
            <a:endParaRPr sz="2500">
              <a:solidFill>
                <a:srgbClr val="FFFFFF"/>
              </a:solidFill>
              <a:latin typeface="Source Sans Pro Light"/>
              <a:ea typeface="Source Sans Pro Light"/>
              <a:cs typeface="Source Sans Pro Light"/>
              <a:sym typeface="Source Sans Pr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gb7375f9337_0_334"/>
          <p:cNvPicPr preferRelativeResize="0"/>
          <p:nvPr/>
        </p:nvPicPr>
        <p:blipFill>
          <a:blip r:embed="rId3">
            <a:alphaModFix amt="34000"/>
          </a:blip>
          <a:stretch>
            <a:fillRect/>
          </a:stretch>
        </p:blipFill>
        <p:spPr>
          <a:xfrm>
            <a:off x="-266175" y="-66650"/>
            <a:ext cx="12458180" cy="7007698"/>
          </a:xfrm>
          <a:prstGeom prst="rect">
            <a:avLst/>
          </a:prstGeom>
          <a:noFill/>
          <a:ln>
            <a:noFill/>
          </a:ln>
        </p:spPr>
      </p:pic>
      <p:sp>
        <p:nvSpPr>
          <p:cNvPr id="415" name="Google Shape;415;gb7375f9337_0_334"/>
          <p:cNvSpPr/>
          <p:nvPr/>
        </p:nvSpPr>
        <p:spPr>
          <a:xfrm>
            <a:off x="8161907" y="2240338"/>
            <a:ext cx="3670500" cy="21093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gb7375f9337_0_334"/>
          <p:cNvSpPr/>
          <p:nvPr/>
        </p:nvSpPr>
        <p:spPr>
          <a:xfrm>
            <a:off x="4306757" y="2265650"/>
            <a:ext cx="3670500" cy="2109300"/>
          </a:xfrm>
          <a:prstGeom prst="roundRect">
            <a:avLst>
              <a:gd name="adj" fmla="val 16667"/>
            </a:avLst>
          </a:prstGeom>
          <a:solidFill>
            <a:srgbClr val="FFFFFF"/>
          </a:solidFill>
          <a:ln>
            <a:noFill/>
          </a:ln>
          <a:effectLst>
            <a:outerShdw blurRad="57150" dist="19050" dir="5400000" algn="bl" rotWithShape="0">
              <a:srgbClr val="000000">
                <a:alpha val="7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gb7375f9337_0_334"/>
          <p:cNvSpPr/>
          <p:nvPr/>
        </p:nvSpPr>
        <p:spPr>
          <a:xfrm>
            <a:off x="376575" y="2265650"/>
            <a:ext cx="3670500" cy="2109300"/>
          </a:xfrm>
          <a:prstGeom prst="roundRect">
            <a:avLst>
              <a:gd name="adj" fmla="val 16667"/>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gb7375f9337_0_33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cxnSp>
        <p:nvCxnSpPr>
          <p:cNvPr id="419" name="Google Shape;419;gb7375f9337_0_334"/>
          <p:cNvCxnSpPr/>
          <p:nvPr/>
        </p:nvCxnSpPr>
        <p:spPr>
          <a:xfrm>
            <a:off x="5230316" y="6237312"/>
            <a:ext cx="6480600" cy="0"/>
          </a:xfrm>
          <a:prstGeom prst="straightConnector1">
            <a:avLst/>
          </a:prstGeom>
          <a:noFill/>
          <a:ln w="9525" cap="flat" cmpd="sng">
            <a:solidFill>
              <a:srgbClr val="71CC98"/>
            </a:solidFill>
            <a:prstDash val="solid"/>
            <a:miter lim="800000"/>
            <a:headEnd type="none" w="sm" len="sm"/>
            <a:tailEnd type="none" w="sm" len="sm"/>
          </a:ln>
        </p:spPr>
      </p:cxnSp>
      <p:sp>
        <p:nvSpPr>
          <p:cNvPr id="420" name="Google Shape;420;gb7375f9337_0_334"/>
          <p:cNvSpPr/>
          <p:nvPr/>
        </p:nvSpPr>
        <p:spPr>
          <a:xfrm>
            <a:off x="8282525" y="2243600"/>
            <a:ext cx="3366300" cy="200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Source Sans Pro"/>
              <a:ea typeface="Source Sans Pro"/>
              <a:cs typeface="Source Sans Pro"/>
              <a:sym typeface="Source Sans Pro"/>
            </a:endParaRPr>
          </a:p>
          <a:p>
            <a:pPr marL="0" marR="0" lvl="0" indent="0" algn="ctr" rtl="0">
              <a:spcBef>
                <a:spcPts val="0"/>
              </a:spcBef>
              <a:spcAft>
                <a:spcPts val="0"/>
              </a:spcAft>
              <a:buNone/>
            </a:pPr>
            <a:r>
              <a:rPr lang="en-US" sz="2000" b="1">
                <a:solidFill>
                  <a:srgbClr val="71CC98"/>
                </a:solidFill>
                <a:latin typeface="Source Sans Pro"/>
                <a:ea typeface="Source Sans Pro"/>
                <a:cs typeface="Source Sans Pro"/>
                <a:sym typeface="Source Sans Pro"/>
              </a:rPr>
              <a:t>Self Enrollment:</a:t>
            </a:r>
            <a:endParaRPr sz="2000" b="1">
              <a:solidFill>
                <a:srgbClr val="71CC98"/>
              </a:solidFill>
              <a:latin typeface="Source Sans Pro"/>
              <a:ea typeface="Source Sans Pro"/>
              <a:cs typeface="Source Sans Pro"/>
              <a:sym typeface="Source Sans Pro"/>
            </a:endParaRPr>
          </a:p>
          <a:p>
            <a:pPr marL="0" marR="0" lvl="0" indent="0" algn="ctr" rtl="0">
              <a:spcBef>
                <a:spcPts val="0"/>
              </a:spcBef>
              <a:spcAft>
                <a:spcPts val="0"/>
              </a:spcAft>
              <a:buNone/>
            </a:pPr>
            <a:r>
              <a:rPr lang="en-US" b="1">
                <a:solidFill>
                  <a:srgbClr val="548135"/>
                </a:solidFill>
                <a:latin typeface="Source Sans Pro"/>
                <a:ea typeface="Source Sans Pro"/>
                <a:cs typeface="Source Sans Pro"/>
                <a:sym typeface="Source Sans Pro"/>
              </a:rPr>
              <a:t> </a:t>
            </a:r>
            <a:r>
              <a:rPr lang="en-US">
                <a:solidFill>
                  <a:schemeClr val="dk1"/>
                </a:solidFill>
                <a:latin typeface="Source Sans Pro"/>
                <a:ea typeface="Source Sans Pro"/>
                <a:cs typeface="Source Sans Pro"/>
                <a:sym typeface="Source Sans Pro"/>
              </a:rPr>
              <a:t>sponsors direct recipients to dedicated enrollment site where they self-enroll for card, receive notification of and digital or personalized cards are fulfilled directly.</a:t>
            </a:r>
            <a:endParaRPr sz="800"/>
          </a:p>
          <a:p>
            <a:pPr marL="0" marR="0" lvl="0" indent="0" algn="l" rtl="0">
              <a:spcBef>
                <a:spcPts val="0"/>
              </a:spcBef>
              <a:spcAft>
                <a:spcPts val="0"/>
              </a:spcAft>
              <a:buNone/>
            </a:pPr>
            <a:endParaRPr sz="200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2000">
              <a:solidFill>
                <a:schemeClr val="dk1"/>
              </a:solidFill>
              <a:latin typeface="Source Sans Pro"/>
              <a:ea typeface="Source Sans Pro"/>
              <a:cs typeface="Source Sans Pro"/>
              <a:sym typeface="Source Sans Pro"/>
            </a:endParaRPr>
          </a:p>
        </p:txBody>
      </p:sp>
      <p:cxnSp>
        <p:nvCxnSpPr>
          <p:cNvPr id="421" name="Google Shape;421;gb7375f9337_0_334"/>
          <p:cNvCxnSpPr/>
          <p:nvPr/>
        </p:nvCxnSpPr>
        <p:spPr>
          <a:xfrm>
            <a:off x="477788" y="1556792"/>
            <a:ext cx="6480600" cy="0"/>
          </a:xfrm>
          <a:prstGeom prst="straightConnector1">
            <a:avLst/>
          </a:prstGeom>
          <a:noFill/>
          <a:ln w="9525" cap="flat" cmpd="sng">
            <a:solidFill>
              <a:srgbClr val="71CC98"/>
            </a:solidFill>
            <a:prstDash val="solid"/>
            <a:miter lim="800000"/>
            <a:headEnd type="none" w="sm" len="sm"/>
            <a:tailEnd type="none" w="sm" len="sm"/>
          </a:ln>
        </p:spPr>
      </p:cxnSp>
      <p:sp>
        <p:nvSpPr>
          <p:cNvPr id="422" name="Google Shape;422;gb7375f9337_0_334"/>
          <p:cNvSpPr txBox="1"/>
          <p:nvPr/>
        </p:nvSpPr>
        <p:spPr>
          <a:xfrm>
            <a:off x="386779" y="550436"/>
            <a:ext cx="8132100" cy="1319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800"/>
              <a:buFont typeface="Source Sans Pro Light"/>
              <a:buNone/>
            </a:pPr>
            <a:r>
              <a:rPr lang="en-US" sz="4800" b="0">
                <a:solidFill>
                  <a:schemeClr val="dk1"/>
                </a:solidFill>
                <a:latin typeface="Source Sans Pro Light"/>
                <a:ea typeface="Source Sans Pro Light"/>
                <a:cs typeface="Source Sans Pro Light"/>
                <a:sym typeface="Source Sans Pro Light"/>
              </a:rPr>
              <a:t>A Variety of Fulfillment Modes</a:t>
            </a:r>
            <a:endParaRPr sz="4800">
              <a:solidFill>
                <a:srgbClr val="71CC98"/>
              </a:solidFill>
              <a:latin typeface="Source Sans Pro"/>
              <a:ea typeface="Source Sans Pro"/>
              <a:cs typeface="Source Sans Pro"/>
              <a:sym typeface="Source Sans Pro"/>
            </a:endParaRPr>
          </a:p>
          <a:p>
            <a:pPr marL="0" marR="0" lvl="0" indent="0" algn="l" rtl="0">
              <a:lnSpc>
                <a:spcPct val="90000"/>
              </a:lnSpc>
              <a:spcBef>
                <a:spcPts val="0"/>
              </a:spcBef>
              <a:spcAft>
                <a:spcPts val="0"/>
              </a:spcAft>
              <a:buClr>
                <a:schemeClr val="dk1"/>
              </a:buClr>
              <a:buSzPts val="4800"/>
              <a:buFont typeface="Source Sans Pro Light"/>
              <a:buNone/>
            </a:pPr>
            <a:endParaRPr sz="4800">
              <a:solidFill>
                <a:srgbClr val="71CC98"/>
              </a:solidFill>
              <a:latin typeface="Source Sans Pro"/>
              <a:ea typeface="Source Sans Pro"/>
              <a:cs typeface="Source Sans Pro"/>
              <a:sym typeface="Source Sans Pro"/>
            </a:endParaRPr>
          </a:p>
        </p:txBody>
      </p:sp>
      <p:sp>
        <p:nvSpPr>
          <p:cNvPr id="423" name="Google Shape;423;gb7375f9337_0_334"/>
          <p:cNvSpPr txBox="1"/>
          <p:nvPr/>
        </p:nvSpPr>
        <p:spPr>
          <a:xfrm>
            <a:off x="647825" y="2564625"/>
            <a:ext cx="31734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71CC98"/>
                </a:solidFill>
                <a:latin typeface="Source Sans Pro"/>
                <a:ea typeface="Source Sans Pro"/>
                <a:cs typeface="Source Sans Pro"/>
                <a:sym typeface="Source Sans Pro"/>
              </a:rPr>
              <a:t>Instant Issue cards:</a:t>
            </a:r>
            <a:r>
              <a:rPr lang="en-US" sz="2000" b="1">
                <a:solidFill>
                  <a:srgbClr val="548135"/>
                </a:solidFill>
                <a:latin typeface="Source Sans Pro"/>
                <a:ea typeface="Source Sans Pro"/>
                <a:cs typeface="Source Sans Pro"/>
                <a:sym typeface="Source Sans Pro"/>
              </a:rPr>
              <a:t> </a:t>
            </a:r>
            <a:endParaRPr sz="2000" b="1">
              <a:solidFill>
                <a:srgbClr val="548135"/>
              </a:solidFill>
              <a:latin typeface="Source Sans Pro"/>
              <a:ea typeface="Source Sans Pro"/>
              <a:cs typeface="Source Sans Pro"/>
              <a:sym typeface="Source Sans Pro"/>
            </a:endParaRPr>
          </a:p>
          <a:p>
            <a:pPr marL="0" lvl="0" indent="0" algn="ctr" rtl="0">
              <a:spcBef>
                <a:spcPts val="0"/>
              </a:spcBef>
              <a:spcAft>
                <a:spcPts val="0"/>
              </a:spcAft>
              <a:buNone/>
            </a:pPr>
            <a:r>
              <a:rPr lang="en-US">
                <a:solidFill>
                  <a:schemeClr val="dk1"/>
                </a:solidFill>
                <a:latin typeface="Source Sans Pro"/>
                <a:ea typeface="Source Sans Pro"/>
                <a:cs typeface="Source Sans Pro"/>
                <a:sym typeface="Source Sans Pro"/>
              </a:rPr>
              <a:t>are non-personalized cards that are ordered in bulk. When the card is ready to be issued, it can be registered through our online portal and funding can begin immediately. </a:t>
            </a:r>
            <a:endParaRPr sz="800"/>
          </a:p>
        </p:txBody>
      </p:sp>
      <p:sp>
        <p:nvSpPr>
          <p:cNvPr id="424" name="Google Shape;424;gb7375f9337_0_334"/>
          <p:cNvSpPr txBox="1"/>
          <p:nvPr/>
        </p:nvSpPr>
        <p:spPr>
          <a:xfrm>
            <a:off x="4756477" y="2622788"/>
            <a:ext cx="2770800" cy="1354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b="1">
                <a:solidFill>
                  <a:srgbClr val="71CC98"/>
                </a:solidFill>
                <a:latin typeface="Source Sans Pro"/>
                <a:ea typeface="Source Sans Pro"/>
                <a:cs typeface="Source Sans Pro"/>
                <a:sym typeface="Source Sans Pro"/>
              </a:rPr>
              <a:t>Personalized cards: </a:t>
            </a:r>
            <a:endParaRPr sz="2000" b="1">
              <a:solidFill>
                <a:srgbClr val="71CC98"/>
              </a:solidFill>
              <a:latin typeface="Source Sans Pro"/>
              <a:ea typeface="Source Sans Pro"/>
              <a:cs typeface="Source Sans Pro"/>
              <a:sym typeface="Source Sans Pro"/>
            </a:endParaRPr>
          </a:p>
          <a:p>
            <a:pPr marL="0" lvl="0" indent="0" algn="ctr" rtl="0">
              <a:spcBef>
                <a:spcPts val="0"/>
              </a:spcBef>
              <a:spcAft>
                <a:spcPts val="0"/>
              </a:spcAft>
              <a:buNone/>
            </a:pPr>
            <a:r>
              <a:rPr lang="en-US">
                <a:solidFill>
                  <a:schemeClr val="dk1"/>
                </a:solidFill>
                <a:latin typeface="Source Sans Pro"/>
                <a:ea typeface="Source Sans Pro"/>
                <a:cs typeface="Source Sans Pro"/>
                <a:sym typeface="Source Sans Pro"/>
              </a:rPr>
              <a:t>are embossed with the cardholder’s name and can be delivered to the sponsor or directly to the cardholder.</a:t>
            </a:r>
            <a:endParaRPr sz="8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gb8dd068312_0_0"/>
          <p:cNvPicPr preferRelativeResize="0"/>
          <p:nvPr/>
        </p:nvPicPr>
        <p:blipFill>
          <a:blip r:embed="rId3">
            <a:alphaModFix amt="34000"/>
          </a:blip>
          <a:stretch>
            <a:fillRect/>
          </a:stretch>
        </p:blipFill>
        <p:spPr>
          <a:xfrm>
            <a:off x="-266175" y="-66650"/>
            <a:ext cx="12458180" cy="7007698"/>
          </a:xfrm>
          <a:prstGeom prst="rect">
            <a:avLst/>
          </a:prstGeom>
          <a:noFill/>
          <a:ln>
            <a:noFill/>
          </a:ln>
        </p:spPr>
      </p:pic>
      <p:sp>
        <p:nvSpPr>
          <p:cNvPr id="442" name="Google Shape;442;gb8dd068312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cxnSp>
        <p:nvCxnSpPr>
          <p:cNvPr id="444" name="Google Shape;444;gb8dd068312_0_0"/>
          <p:cNvCxnSpPr/>
          <p:nvPr/>
        </p:nvCxnSpPr>
        <p:spPr>
          <a:xfrm>
            <a:off x="477788" y="1556792"/>
            <a:ext cx="6480600" cy="0"/>
          </a:xfrm>
          <a:prstGeom prst="straightConnector1">
            <a:avLst/>
          </a:prstGeom>
          <a:noFill/>
          <a:ln w="9525" cap="flat" cmpd="sng">
            <a:solidFill>
              <a:srgbClr val="71CC98"/>
            </a:solidFill>
            <a:prstDash val="solid"/>
            <a:miter lim="800000"/>
            <a:headEnd type="none" w="sm" len="sm"/>
            <a:tailEnd type="none" w="sm" len="sm"/>
          </a:ln>
        </p:spPr>
      </p:cxnSp>
      <p:sp>
        <p:nvSpPr>
          <p:cNvPr id="445" name="Google Shape;445;gb8dd068312_0_0"/>
          <p:cNvSpPr txBox="1"/>
          <p:nvPr/>
        </p:nvSpPr>
        <p:spPr>
          <a:xfrm>
            <a:off x="386779" y="550436"/>
            <a:ext cx="8132100" cy="1319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800"/>
              <a:buFont typeface="Source Sans Pro Light"/>
              <a:buNone/>
            </a:pPr>
            <a:r>
              <a:rPr lang="en-US" sz="4800" b="0" dirty="0">
                <a:solidFill>
                  <a:schemeClr val="dk1"/>
                </a:solidFill>
                <a:latin typeface="Source Sans Pro Light"/>
                <a:ea typeface="Source Sans Pro Light"/>
                <a:cs typeface="Source Sans Pro Light"/>
                <a:sym typeface="Source Sans Pro Light"/>
              </a:rPr>
              <a:t>Unique Cardholder Experience</a:t>
            </a:r>
            <a:endParaRPr sz="4800" dirty="0">
              <a:solidFill>
                <a:srgbClr val="71CC98"/>
              </a:solidFill>
              <a:latin typeface="Source Sans Pro"/>
              <a:ea typeface="Source Sans Pro"/>
              <a:cs typeface="Source Sans Pro"/>
              <a:sym typeface="Source Sans Pro"/>
            </a:endParaRPr>
          </a:p>
          <a:p>
            <a:pPr marL="0" marR="0" lvl="0" indent="0" algn="l" rtl="0">
              <a:lnSpc>
                <a:spcPct val="90000"/>
              </a:lnSpc>
              <a:spcBef>
                <a:spcPts val="0"/>
              </a:spcBef>
              <a:spcAft>
                <a:spcPts val="0"/>
              </a:spcAft>
              <a:buClr>
                <a:schemeClr val="dk1"/>
              </a:buClr>
              <a:buSzPts val="4800"/>
              <a:buFont typeface="Source Sans Pro Light"/>
              <a:buNone/>
            </a:pPr>
            <a:endParaRPr sz="4800" dirty="0">
              <a:solidFill>
                <a:srgbClr val="71CC98"/>
              </a:solidFill>
              <a:latin typeface="Source Sans Pro"/>
              <a:ea typeface="Source Sans Pro"/>
              <a:cs typeface="Source Sans Pro"/>
              <a:sym typeface="Source Sans Pro"/>
            </a:endParaRPr>
          </a:p>
        </p:txBody>
      </p:sp>
      <p:sp>
        <p:nvSpPr>
          <p:cNvPr id="15" name="Google Shape;406;p12">
            <a:extLst>
              <a:ext uri="{FF2B5EF4-FFF2-40B4-BE49-F238E27FC236}">
                <a16:creationId xmlns:a16="http://schemas.microsoft.com/office/drawing/2014/main" id="{D60846DA-C847-4D7E-A346-9E6B713AE895}"/>
              </a:ext>
            </a:extLst>
          </p:cNvPr>
          <p:cNvSpPr/>
          <p:nvPr/>
        </p:nvSpPr>
        <p:spPr>
          <a:xfrm>
            <a:off x="0" y="1738075"/>
            <a:ext cx="10269600" cy="1058100"/>
          </a:xfrm>
          <a:prstGeom prst="rect">
            <a:avLst/>
          </a:prstGeom>
          <a:solidFill>
            <a:srgbClr val="71CC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9;p12">
            <a:extLst>
              <a:ext uri="{FF2B5EF4-FFF2-40B4-BE49-F238E27FC236}">
                <a16:creationId xmlns:a16="http://schemas.microsoft.com/office/drawing/2014/main" id="{764C47F9-2FE8-4FA1-AB12-373404E0B851}"/>
              </a:ext>
            </a:extLst>
          </p:cNvPr>
          <p:cNvSpPr/>
          <p:nvPr/>
        </p:nvSpPr>
        <p:spPr>
          <a:xfrm>
            <a:off x="36924" y="1833481"/>
            <a:ext cx="10572900" cy="887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SzPts val="1600"/>
              <a:buFont typeface="Arial"/>
              <a:buNone/>
            </a:pPr>
            <a:r>
              <a:rPr lang="en-US" sz="2400" dirty="0">
                <a:solidFill>
                  <a:srgbClr val="FFFFFF"/>
                </a:solidFill>
                <a:latin typeface="Source Sans Pro Light"/>
                <a:ea typeface="Source Sans Pro Light"/>
                <a:cs typeface="Source Sans Pro Light"/>
                <a:sym typeface="Source Sans Pro Light"/>
              </a:rPr>
              <a:t>The new dash mobile app provides a user-friendly way for cardholders to manage their money, whenever and wherever they need to.</a:t>
            </a:r>
            <a:endParaRPr sz="2400" dirty="0">
              <a:solidFill>
                <a:srgbClr val="FFFFFF"/>
              </a:solidFill>
              <a:latin typeface="Source Sans Pro Light"/>
              <a:ea typeface="Source Sans Pro Light"/>
              <a:cs typeface="Source Sans Pro Light"/>
              <a:sym typeface="Source Sans Pro Light"/>
            </a:endParaRPr>
          </a:p>
        </p:txBody>
      </p:sp>
      <p:pic>
        <p:nvPicPr>
          <p:cNvPr id="19" name="Google Shape;446;gb8dd068312_0_0">
            <a:extLst>
              <a:ext uri="{FF2B5EF4-FFF2-40B4-BE49-F238E27FC236}">
                <a16:creationId xmlns:a16="http://schemas.microsoft.com/office/drawing/2014/main" id="{B99AF38B-1A9C-412D-B486-BD401D2FDC0D}"/>
              </a:ext>
            </a:extLst>
          </p:cNvPr>
          <p:cNvPicPr preferRelativeResize="0"/>
          <p:nvPr/>
        </p:nvPicPr>
        <p:blipFill rotWithShape="1">
          <a:blip r:embed="rId4">
            <a:alphaModFix/>
          </a:blip>
          <a:srcRect l="29453" t="10793" r="31174" b="33368"/>
          <a:stretch/>
        </p:blipFill>
        <p:spPr>
          <a:xfrm>
            <a:off x="9153878" y="2891581"/>
            <a:ext cx="2293130" cy="3345718"/>
          </a:xfrm>
          <a:prstGeom prst="rect">
            <a:avLst/>
          </a:prstGeom>
          <a:noFill/>
          <a:ln>
            <a:noFill/>
          </a:ln>
        </p:spPr>
      </p:pic>
      <p:cxnSp>
        <p:nvCxnSpPr>
          <p:cNvPr id="21" name="Google Shape;419;gb7375f9337_0_334">
            <a:extLst>
              <a:ext uri="{FF2B5EF4-FFF2-40B4-BE49-F238E27FC236}">
                <a16:creationId xmlns:a16="http://schemas.microsoft.com/office/drawing/2014/main" id="{497AD6B3-5EB4-488D-946B-98292E4B64D3}"/>
              </a:ext>
            </a:extLst>
          </p:cNvPr>
          <p:cNvCxnSpPr/>
          <p:nvPr/>
        </p:nvCxnSpPr>
        <p:spPr>
          <a:xfrm>
            <a:off x="5230316" y="6237312"/>
            <a:ext cx="6480600" cy="0"/>
          </a:xfrm>
          <a:prstGeom prst="straightConnector1">
            <a:avLst/>
          </a:prstGeom>
          <a:noFill/>
          <a:ln w="9525" cap="flat" cmpd="sng">
            <a:solidFill>
              <a:srgbClr val="71CC98"/>
            </a:solidFill>
            <a:prstDash val="solid"/>
            <a:miter lim="800000"/>
            <a:headEnd type="none" w="sm" len="sm"/>
            <a:tailEnd type="none" w="sm" len="sm"/>
          </a:ln>
        </p:spPr>
      </p:cxnSp>
      <p:sp>
        <p:nvSpPr>
          <p:cNvPr id="22" name="Google Shape;340;p10">
            <a:extLst>
              <a:ext uri="{FF2B5EF4-FFF2-40B4-BE49-F238E27FC236}">
                <a16:creationId xmlns:a16="http://schemas.microsoft.com/office/drawing/2014/main" id="{A73CC838-93AA-4D56-B9A4-9F6412C79A6F}"/>
              </a:ext>
            </a:extLst>
          </p:cNvPr>
          <p:cNvSpPr/>
          <p:nvPr/>
        </p:nvSpPr>
        <p:spPr>
          <a:xfrm>
            <a:off x="477788" y="3176111"/>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5;p10">
            <a:extLst>
              <a:ext uri="{FF2B5EF4-FFF2-40B4-BE49-F238E27FC236}">
                <a16:creationId xmlns:a16="http://schemas.microsoft.com/office/drawing/2014/main" id="{24E7625B-DE63-495B-AE5B-CCCD38F07241}"/>
              </a:ext>
            </a:extLst>
          </p:cNvPr>
          <p:cNvSpPr txBox="1"/>
          <p:nvPr/>
        </p:nvSpPr>
        <p:spPr>
          <a:xfrm>
            <a:off x="578744" y="3158043"/>
            <a:ext cx="34491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sym typeface="Source Sans Pro"/>
              </a:rPr>
              <a:t>Digital Card</a:t>
            </a:r>
            <a:endParaRPr sz="1800" dirty="0">
              <a:solidFill>
                <a:srgbClr val="71CC98"/>
              </a:solidFill>
            </a:endParaRPr>
          </a:p>
        </p:txBody>
      </p:sp>
      <p:sp>
        <p:nvSpPr>
          <p:cNvPr id="24" name="Google Shape;340;p10">
            <a:extLst>
              <a:ext uri="{FF2B5EF4-FFF2-40B4-BE49-F238E27FC236}">
                <a16:creationId xmlns:a16="http://schemas.microsoft.com/office/drawing/2014/main" id="{D98772DC-EE03-4D87-919B-55AB9A3B29A9}"/>
              </a:ext>
            </a:extLst>
          </p:cNvPr>
          <p:cNvSpPr/>
          <p:nvPr/>
        </p:nvSpPr>
        <p:spPr>
          <a:xfrm>
            <a:off x="477788" y="3851091"/>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5;p10">
            <a:extLst>
              <a:ext uri="{FF2B5EF4-FFF2-40B4-BE49-F238E27FC236}">
                <a16:creationId xmlns:a16="http://schemas.microsoft.com/office/drawing/2014/main" id="{32E027D6-BF55-4288-8DA5-2173D2945CB1}"/>
              </a:ext>
            </a:extLst>
          </p:cNvPr>
          <p:cNvSpPr txBox="1"/>
          <p:nvPr/>
        </p:nvSpPr>
        <p:spPr>
          <a:xfrm>
            <a:off x="578744" y="3833023"/>
            <a:ext cx="3449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cs typeface="Source Sans Pro"/>
                <a:sym typeface="Source Sans Pro"/>
              </a:rPr>
              <a:t>Replace lost or stolen card</a:t>
            </a:r>
            <a:endParaRPr sz="1800" dirty="0">
              <a:solidFill>
                <a:srgbClr val="71CC98"/>
              </a:solidFill>
            </a:endParaRPr>
          </a:p>
        </p:txBody>
      </p:sp>
      <p:sp>
        <p:nvSpPr>
          <p:cNvPr id="26" name="Google Shape;340;p10">
            <a:extLst>
              <a:ext uri="{FF2B5EF4-FFF2-40B4-BE49-F238E27FC236}">
                <a16:creationId xmlns:a16="http://schemas.microsoft.com/office/drawing/2014/main" id="{E3F2D83B-E899-4A50-B97A-2FB2D6DBCC75}"/>
              </a:ext>
            </a:extLst>
          </p:cNvPr>
          <p:cNvSpPr/>
          <p:nvPr/>
        </p:nvSpPr>
        <p:spPr>
          <a:xfrm>
            <a:off x="477788" y="4559312"/>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340;p10">
            <a:extLst>
              <a:ext uri="{FF2B5EF4-FFF2-40B4-BE49-F238E27FC236}">
                <a16:creationId xmlns:a16="http://schemas.microsoft.com/office/drawing/2014/main" id="{1125D4E7-5DBB-4980-ACA5-1A16D30B2EB8}"/>
              </a:ext>
            </a:extLst>
          </p:cNvPr>
          <p:cNvSpPr/>
          <p:nvPr/>
        </p:nvSpPr>
        <p:spPr>
          <a:xfrm>
            <a:off x="4513158" y="3851091"/>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5;p10">
            <a:extLst>
              <a:ext uri="{FF2B5EF4-FFF2-40B4-BE49-F238E27FC236}">
                <a16:creationId xmlns:a16="http://schemas.microsoft.com/office/drawing/2014/main" id="{A62DB72E-BC53-4C47-AD11-9A98F5CB20BA}"/>
              </a:ext>
            </a:extLst>
          </p:cNvPr>
          <p:cNvSpPr txBox="1"/>
          <p:nvPr/>
        </p:nvSpPr>
        <p:spPr>
          <a:xfrm>
            <a:off x="4614114" y="3833023"/>
            <a:ext cx="3449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cs typeface="Source Sans Pro"/>
                <a:sym typeface="Source Sans Pro"/>
              </a:rPr>
              <a:t>Free Savings Account</a:t>
            </a:r>
            <a:endParaRPr sz="1800" dirty="0">
              <a:solidFill>
                <a:srgbClr val="71CC98"/>
              </a:solidFill>
            </a:endParaRPr>
          </a:p>
        </p:txBody>
      </p:sp>
      <p:sp>
        <p:nvSpPr>
          <p:cNvPr id="30" name="Google Shape;340;p10">
            <a:extLst>
              <a:ext uri="{FF2B5EF4-FFF2-40B4-BE49-F238E27FC236}">
                <a16:creationId xmlns:a16="http://schemas.microsoft.com/office/drawing/2014/main" id="{1712FD2E-2797-4B5D-906F-3A380338A023}"/>
              </a:ext>
            </a:extLst>
          </p:cNvPr>
          <p:cNvSpPr/>
          <p:nvPr/>
        </p:nvSpPr>
        <p:spPr>
          <a:xfrm>
            <a:off x="4513158" y="4578258"/>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5;p10">
            <a:extLst>
              <a:ext uri="{FF2B5EF4-FFF2-40B4-BE49-F238E27FC236}">
                <a16:creationId xmlns:a16="http://schemas.microsoft.com/office/drawing/2014/main" id="{5B735B3A-4E98-420A-9C24-01E5FA239D8F}"/>
              </a:ext>
            </a:extLst>
          </p:cNvPr>
          <p:cNvSpPr txBox="1"/>
          <p:nvPr/>
        </p:nvSpPr>
        <p:spPr>
          <a:xfrm>
            <a:off x="4614114" y="4560190"/>
            <a:ext cx="3449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cs typeface="Source Sans Pro"/>
                <a:sym typeface="Source Sans Pro"/>
              </a:rPr>
              <a:t>Bill Pay</a:t>
            </a:r>
            <a:endParaRPr sz="1800" dirty="0">
              <a:solidFill>
                <a:srgbClr val="71CC98"/>
              </a:solidFill>
            </a:endParaRPr>
          </a:p>
        </p:txBody>
      </p:sp>
      <p:sp>
        <p:nvSpPr>
          <p:cNvPr id="32" name="Google Shape;340;p10">
            <a:extLst>
              <a:ext uri="{FF2B5EF4-FFF2-40B4-BE49-F238E27FC236}">
                <a16:creationId xmlns:a16="http://schemas.microsoft.com/office/drawing/2014/main" id="{906E1A51-D26B-4F1D-AD15-A74BF474307D}"/>
              </a:ext>
            </a:extLst>
          </p:cNvPr>
          <p:cNvSpPr/>
          <p:nvPr/>
        </p:nvSpPr>
        <p:spPr>
          <a:xfrm>
            <a:off x="4513158" y="3176111"/>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5;p10">
            <a:extLst>
              <a:ext uri="{FF2B5EF4-FFF2-40B4-BE49-F238E27FC236}">
                <a16:creationId xmlns:a16="http://schemas.microsoft.com/office/drawing/2014/main" id="{18EAD7DF-4E3D-4BF2-BE60-1856A6FE5C27}"/>
              </a:ext>
            </a:extLst>
          </p:cNvPr>
          <p:cNvSpPr txBox="1"/>
          <p:nvPr/>
        </p:nvSpPr>
        <p:spPr>
          <a:xfrm>
            <a:off x="4614114" y="3158043"/>
            <a:ext cx="3449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cs typeface="Source Sans Pro"/>
                <a:sym typeface="Source Sans Pro"/>
              </a:rPr>
              <a:t>Add Additional Cardholder</a:t>
            </a:r>
            <a:endParaRPr sz="1800" dirty="0">
              <a:solidFill>
                <a:srgbClr val="71CC98"/>
              </a:solidFill>
            </a:endParaRPr>
          </a:p>
        </p:txBody>
      </p:sp>
      <p:sp>
        <p:nvSpPr>
          <p:cNvPr id="34" name="Google Shape;345;p10">
            <a:extLst>
              <a:ext uri="{FF2B5EF4-FFF2-40B4-BE49-F238E27FC236}">
                <a16:creationId xmlns:a16="http://schemas.microsoft.com/office/drawing/2014/main" id="{FC6A3291-5478-496F-98B4-6576C0F86710}"/>
              </a:ext>
            </a:extLst>
          </p:cNvPr>
          <p:cNvSpPr txBox="1"/>
          <p:nvPr/>
        </p:nvSpPr>
        <p:spPr>
          <a:xfrm>
            <a:off x="578738" y="4559312"/>
            <a:ext cx="3449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cs typeface="Source Sans Pro"/>
                <a:sym typeface="Source Sans Pro"/>
              </a:rPr>
              <a:t>Change PIN</a:t>
            </a:r>
            <a:endParaRPr sz="1800" dirty="0">
              <a:solidFill>
                <a:srgbClr val="71CC98"/>
              </a:solidFill>
            </a:endParaRPr>
          </a:p>
        </p:txBody>
      </p:sp>
      <p:sp>
        <p:nvSpPr>
          <p:cNvPr id="35" name="Google Shape;340;p10">
            <a:extLst>
              <a:ext uri="{FF2B5EF4-FFF2-40B4-BE49-F238E27FC236}">
                <a16:creationId xmlns:a16="http://schemas.microsoft.com/office/drawing/2014/main" id="{67456806-DD75-44D0-A0B9-9DA6182B21EA}"/>
              </a:ext>
            </a:extLst>
          </p:cNvPr>
          <p:cNvSpPr/>
          <p:nvPr/>
        </p:nvSpPr>
        <p:spPr>
          <a:xfrm>
            <a:off x="477788" y="5267533"/>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45;p10">
            <a:extLst>
              <a:ext uri="{FF2B5EF4-FFF2-40B4-BE49-F238E27FC236}">
                <a16:creationId xmlns:a16="http://schemas.microsoft.com/office/drawing/2014/main" id="{167B9182-BFD6-44D2-8095-F92185250C6E}"/>
              </a:ext>
            </a:extLst>
          </p:cNvPr>
          <p:cNvSpPr txBox="1"/>
          <p:nvPr/>
        </p:nvSpPr>
        <p:spPr>
          <a:xfrm>
            <a:off x="578738" y="5267533"/>
            <a:ext cx="3449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sym typeface="Source Sans Pro"/>
              </a:rPr>
              <a:t>Freeze/Unfreeze card</a:t>
            </a:r>
            <a:endParaRPr sz="1800" dirty="0">
              <a:solidFill>
                <a:srgbClr val="71CC98"/>
              </a:solidFill>
            </a:endParaRPr>
          </a:p>
        </p:txBody>
      </p:sp>
      <p:sp>
        <p:nvSpPr>
          <p:cNvPr id="37" name="Google Shape;340;p10">
            <a:extLst>
              <a:ext uri="{FF2B5EF4-FFF2-40B4-BE49-F238E27FC236}">
                <a16:creationId xmlns:a16="http://schemas.microsoft.com/office/drawing/2014/main" id="{519BC702-D1FB-4B9E-9A60-1A804FE1D754}"/>
              </a:ext>
            </a:extLst>
          </p:cNvPr>
          <p:cNvSpPr/>
          <p:nvPr/>
        </p:nvSpPr>
        <p:spPr>
          <a:xfrm>
            <a:off x="4513158" y="5265309"/>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5;p10">
            <a:extLst>
              <a:ext uri="{FF2B5EF4-FFF2-40B4-BE49-F238E27FC236}">
                <a16:creationId xmlns:a16="http://schemas.microsoft.com/office/drawing/2014/main" id="{F0B43578-33A4-4A50-8EEE-B72758B407DF}"/>
              </a:ext>
            </a:extLst>
          </p:cNvPr>
          <p:cNvSpPr txBox="1"/>
          <p:nvPr/>
        </p:nvSpPr>
        <p:spPr>
          <a:xfrm>
            <a:off x="4614114" y="5247241"/>
            <a:ext cx="3449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cs typeface="Source Sans Pro"/>
                <a:sym typeface="Source Sans Pro"/>
              </a:rPr>
              <a:t>ATM Finder</a:t>
            </a:r>
            <a:endParaRPr sz="1800" dirty="0">
              <a:solidFill>
                <a:srgbClr val="71CC98"/>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Google Shape;441;gb8dd068312_0_0"/>
          <p:cNvPicPr preferRelativeResize="0"/>
          <p:nvPr/>
        </p:nvPicPr>
        <p:blipFill>
          <a:blip r:embed="rId3">
            <a:alphaModFix amt="34000"/>
          </a:blip>
          <a:stretch>
            <a:fillRect/>
          </a:stretch>
        </p:blipFill>
        <p:spPr>
          <a:xfrm>
            <a:off x="-266175" y="-66650"/>
            <a:ext cx="12458180" cy="7007698"/>
          </a:xfrm>
          <a:prstGeom prst="rect">
            <a:avLst/>
          </a:prstGeom>
          <a:noFill/>
          <a:ln>
            <a:noFill/>
          </a:ln>
        </p:spPr>
      </p:pic>
      <p:sp>
        <p:nvSpPr>
          <p:cNvPr id="442" name="Google Shape;442;gb8dd068312_0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cxnSp>
        <p:nvCxnSpPr>
          <p:cNvPr id="444" name="Google Shape;444;gb8dd068312_0_0"/>
          <p:cNvCxnSpPr/>
          <p:nvPr/>
        </p:nvCxnSpPr>
        <p:spPr>
          <a:xfrm>
            <a:off x="477788" y="1556792"/>
            <a:ext cx="6480600" cy="0"/>
          </a:xfrm>
          <a:prstGeom prst="straightConnector1">
            <a:avLst/>
          </a:prstGeom>
          <a:noFill/>
          <a:ln w="9525" cap="flat" cmpd="sng">
            <a:solidFill>
              <a:srgbClr val="71CC98"/>
            </a:solidFill>
            <a:prstDash val="solid"/>
            <a:miter lim="800000"/>
            <a:headEnd type="none" w="sm" len="sm"/>
            <a:tailEnd type="none" w="sm" len="sm"/>
          </a:ln>
        </p:spPr>
      </p:cxnSp>
      <p:sp>
        <p:nvSpPr>
          <p:cNvPr id="445" name="Google Shape;445;gb8dd068312_0_0"/>
          <p:cNvSpPr txBox="1"/>
          <p:nvPr/>
        </p:nvSpPr>
        <p:spPr>
          <a:xfrm>
            <a:off x="386779" y="550436"/>
            <a:ext cx="8132100" cy="1319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800"/>
              <a:buFont typeface="Source Sans Pro Light"/>
              <a:buNone/>
            </a:pPr>
            <a:r>
              <a:rPr lang="en-US" sz="4800" b="0" dirty="0">
                <a:solidFill>
                  <a:schemeClr val="dk1"/>
                </a:solidFill>
                <a:latin typeface="Source Sans Pro Light"/>
                <a:ea typeface="Source Sans Pro Light"/>
                <a:cs typeface="Source Sans Pro Light"/>
                <a:sym typeface="Source Sans Pro Light"/>
              </a:rPr>
              <a:t>Unique Cardholder Experience</a:t>
            </a:r>
            <a:endParaRPr sz="4800" dirty="0">
              <a:solidFill>
                <a:srgbClr val="71CC98"/>
              </a:solidFill>
              <a:latin typeface="Source Sans Pro"/>
              <a:ea typeface="Source Sans Pro"/>
              <a:cs typeface="Source Sans Pro"/>
              <a:sym typeface="Source Sans Pro"/>
            </a:endParaRPr>
          </a:p>
          <a:p>
            <a:pPr marL="0" marR="0" lvl="0" indent="0" algn="l" rtl="0">
              <a:lnSpc>
                <a:spcPct val="90000"/>
              </a:lnSpc>
              <a:spcBef>
                <a:spcPts val="0"/>
              </a:spcBef>
              <a:spcAft>
                <a:spcPts val="0"/>
              </a:spcAft>
              <a:buClr>
                <a:schemeClr val="dk1"/>
              </a:buClr>
              <a:buSzPts val="4800"/>
              <a:buFont typeface="Source Sans Pro Light"/>
              <a:buNone/>
            </a:pPr>
            <a:endParaRPr sz="4800" dirty="0">
              <a:solidFill>
                <a:srgbClr val="71CC98"/>
              </a:solidFill>
              <a:latin typeface="Source Sans Pro"/>
              <a:ea typeface="Source Sans Pro"/>
              <a:cs typeface="Source Sans Pro"/>
              <a:sym typeface="Source Sans Pro"/>
            </a:endParaRPr>
          </a:p>
        </p:txBody>
      </p:sp>
      <p:cxnSp>
        <p:nvCxnSpPr>
          <p:cNvPr id="21" name="Google Shape;419;gb7375f9337_0_334">
            <a:extLst>
              <a:ext uri="{FF2B5EF4-FFF2-40B4-BE49-F238E27FC236}">
                <a16:creationId xmlns:a16="http://schemas.microsoft.com/office/drawing/2014/main" id="{497AD6B3-5EB4-488D-946B-98292E4B64D3}"/>
              </a:ext>
            </a:extLst>
          </p:cNvPr>
          <p:cNvCxnSpPr/>
          <p:nvPr/>
        </p:nvCxnSpPr>
        <p:spPr>
          <a:xfrm>
            <a:off x="5230316" y="6237312"/>
            <a:ext cx="6480600" cy="0"/>
          </a:xfrm>
          <a:prstGeom prst="straightConnector1">
            <a:avLst/>
          </a:prstGeom>
          <a:noFill/>
          <a:ln w="9525" cap="flat" cmpd="sng">
            <a:solidFill>
              <a:srgbClr val="71CC98"/>
            </a:solidFill>
            <a:prstDash val="solid"/>
            <a:miter lim="800000"/>
            <a:headEnd type="none" w="sm" len="sm"/>
            <a:tailEnd type="none" w="sm" len="sm"/>
          </a:ln>
        </p:spPr>
      </p:cxnSp>
      <p:sp>
        <p:nvSpPr>
          <p:cNvPr id="39" name="Google Shape;210;p5">
            <a:extLst>
              <a:ext uri="{FF2B5EF4-FFF2-40B4-BE49-F238E27FC236}">
                <a16:creationId xmlns:a16="http://schemas.microsoft.com/office/drawing/2014/main" id="{84C2E435-BE4E-418C-9015-731C9B02D3EC}"/>
              </a:ext>
            </a:extLst>
          </p:cNvPr>
          <p:cNvSpPr txBox="1"/>
          <p:nvPr/>
        </p:nvSpPr>
        <p:spPr>
          <a:xfrm>
            <a:off x="389300" y="1628500"/>
            <a:ext cx="6687686" cy="769401"/>
          </a:xfrm>
          <a:prstGeom prst="rect">
            <a:avLst/>
          </a:prstGeom>
          <a:noFill/>
          <a:ln>
            <a:noFill/>
          </a:ln>
        </p:spPr>
        <p:txBody>
          <a:bodyPr spcFirstLastPara="1" wrap="square" lIns="91425" tIns="45700" rIns="91425" bIns="45700" anchor="t" anchorCtr="0">
            <a:spAutoFit/>
          </a:bodyPr>
          <a:lstStyle/>
          <a:p>
            <a:r>
              <a:rPr lang="en-US" sz="1600" dirty="0">
                <a:solidFill>
                  <a:schemeClr val="tx1"/>
                </a:solidFill>
                <a:latin typeface="Source Sans Pro Light"/>
                <a:ea typeface="Source Sans Pro Light"/>
                <a:cs typeface="Source Sans Pro Light"/>
                <a:sym typeface="Source Sans Pro Light"/>
              </a:rPr>
              <a:t>The new dash mobile app provides a user-friendly way for cardholders to manage their money, whenever and wherever they need to.</a:t>
            </a:r>
          </a:p>
          <a:p>
            <a:pPr marL="0" marR="0" lvl="0" indent="0" algn="l" rtl="0">
              <a:spcBef>
                <a:spcPts val="0"/>
              </a:spcBef>
              <a:spcAft>
                <a:spcPts val="0"/>
              </a:spcAft>
              <a:buNone/>
            </a:pPr>
            <a:endParaRPr sz="1200" dirty="0">
              <a:latin typeface="Source Sans Pro"/>
              <a:ea typeface="Source Sans Pro"/>
              <a:cs typeface="Source Sans Pro"/>
              <a:sym typeface="Source Sans Pro"/>
            </a:endParaRPr>
          </a:p>
        </p:txBody>
      </p:sp>
      <p:pic>
        <p:nvPicPr>
          <p:cNvPr id="40" name="Picture 39" descr="A screenshot of a device&#10;&#10;Description automatically generated with low confidence">
            <a:extLst>
              <a:ext uri="{FF2B5EF4-FFF2-40B4-BE49-F238E27FC236}">
                <a16:creationId xmlns:a16="http://schemas.microsoft.com/office/drawing/2014/main" id="{4518C134-34C5-4B9B-9634-89EBFE94BA8B}"/>
              </a:ext>
            </a:extLst>
          </p:cNvPr>
          <p:cNvPicPr>
            <a:picLocks noChangeAspect="1"/>
          </p:cNvPicPr>
          <p:nvPr/>
        </p:nvPicPr>
        <p:blipFill>
          <a:blip r:embed="rId4"/>
          <a:stretch>
            <a:fillRect/>
          </a:stretch>
        </p:blipFill>
        <p:spPr>
          <a:xfrm>
            <a:off x="5319041" y="2238563"/>
            <a:ext cx="2250099" cy="3993926"/>
          </a:xfrm>
          <a:prstGeom prst="rect">
            <a:avLst/>
          </a:prstGeom>
        </p:spPr>
      </p:pic>
      <p:pic>
        <p:nvPicPr>
          <p:cNvPr id="7" name="Picture 6" descr="Graphical user interface, application, chat or text message&#10;&#10;Description automatically generated">
            <a:extLst>
              <a:ext uri="{FF2B5EF4-FFF2-40B4-BE49-F238E27FC236}">
                <a16:creationId xmlns:a16="http://schemas.microsoft.com/office/drawing/2014/main" id="{E7344F64-0556-45F8-BE42-BDD70D021F03}"/>
              </a:ext>
            </a:extLst>
          </p:cNvPr>
          <p:cNvPicPr>
            <a:picLocks noChangeAspect="1"/>
          </p:cNvPicPr>
          <p:nvPr/>
        </p:nvPicPr>
        <p:blipFill>
          <a:blip r:embed="rId5"/>
          <a:stretch>
            <a:fillRect/>
          </a:stretch>
        </p:blipFill>
        <p:spPr>
          <a:xfrm>
            <a:off x="7425081" y="1605181"/>
            <a:ext cx="2247380" cy="3989098"/>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72C4F05D-5D35-4353-8E17-793AB48D0C26}"/>
              </a:ext>
            </a:extLst>
          </p:cNvPr>
          <p:cNvPicPr>
            <a:picLocks noChangeAspect="1"/>
          </p:cNvPicPr>
          <p:nvPr/>
        </p:nvPicPr>
        <p:blipFill>
          <a:blip r:embed="rId6"/>
          <a:stretch>
            <a:fillRect/>
          </a:stretch>
        </p:blipFill>
        <p:spPr>
          <a:xfrm>
            <a:off x="9599615" y="2243386"/>
            <a:ext cx="2247382" cy="3989103"/>
          </a:xfrm>
          <a:prstGeom prst="rect">
            <a:avLst/>
          </a:prstGeom>
        </p:spPr>
      </p:pic>
      <p:sp>
        <p:nvSpPr>
          <p:cNvPr id="41" name="Google Shape;340;p10">
            <a:extLst>
              <a:ext uri="{FF2B5EF4-FFF2-40B4-BE49-F238E27FC236}">
                <a16:creationId xmlns:a16="http://schemas.microsoft.com/office/drawing/2014/main" id="{4E8AA4FB-E313-4151-93B7-6FB619A34D31}"/>
              </a:ext>
            </a:extLst>
          </p:cNvPr>
          <p:cNvSpPr/>
          <p:nvPr/>
        </p:nvSpPr>
        <p:spPr>
          <a:xfrm>
            <a:off x="514459" y="2389353"/>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5;p10">
            <a:extLst>
              <a:ext uri="{FF2B5EF4-FFF2-40B4-BE49-F238E27FC236}">
                <a16:creationId xmlns:a16="http://schemas.microsoft.com/office/drawing/2014/main" id="{E38254AA-F424-4BBC-BABF-821D06422478}"/>
              </a:ext>
            </a:extLst>
          </p:cNvPr>
          <p:cNvSpPr txBox="1"/>
          <p:nvPr/>
        </p:nvSpPr>
        <p:spPr>
          <a:xfrm>
            <a:off x="615415" y="2371285"/>
            <a:ext cx="34491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sym typeface="Source Sans Pro"/>
              </a:rPr>
              <a:t>Digital Card</a:t>
            </a:r>
            <a:endParaRPr sz="1800" dirty="0">
              <a:solidFill>
                <a:srgbClr val="71CC98"/>
              </a:solidFill>
            </a:endParaRPr>
          </a:p>
        </p:txBody>
      </p:sp>
      <p:sp>
        <p:nvSpPr>
          <p:cNvPr id="43" name="Google Shape;340;p10">
            <a:extLst>
              <a:ext uri="{FF2B5EF4-FFF2-40B4-BE49-F238E27FC236}">
                <a16:creationId xmlns:a16="http://schemas.microsoft.com/office/drawing/2014/main" id="{2D1D18EF-F526-4BD0-80FC-361BF2482623}"/>
              </a:ext>
            </a:extLst>
          </p:cNvPr>
          <p:cNvSpPr/>
          <p:nvPr/>
        </p:nvSpPr>
        <p:spPr>
          <a:xfrm>
            <a:off x="507284" y="3057825"/>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5;p10">
            <a:extLst>
              <a:ext uri="{FF2B5EF4-FFF2-40B4-BE49-F238E27FC236}">
                <a16:creationId xmlns:a16="http://schemas.microsoft.com/office/drawing/2014/main" id="{12498C67-46AA-47C7-9030-D3C16324DB24}"/>
              </a:ext>
            </a:extLst>
          </p:cNvPr>
          <p:cNvSpPr txBox="1"/>
          <p:nvPr/>
        </p:nvSpPr>
        <p:spPr>
          <a:xfrm>
            <a:off x="608240" y="3039757"/>
            <a:ext cx="3449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cs typeface="Source Sans Pro"/>
                <a:sym typeface="Source Sans Pro"/>
              </a:rPr>
              <a:t>Replace lost or stolen card</a:t>
            </a:r>
            <a:endParaRPr sz="1800" dirty="0">
              <a:solidFill>
                <a:srgbClr val="71CC98"/>
              </a:solidFill>
            </a:endParaRPr>
          </a:p>
        </p:txBody>
      </p:sp>
      <p:sp>
        <p:nvSpPr>
          <p:cNvPr id="45" name="Google Shape;340;p10">
            <a:extLst>
              <a:ext uri="{FF2B5EF4-FFF2-40B4-BE49-F238E27FC236}">
                <a16:creationId xmlns:a16="http://schemas.microsoft.com/office/drawing/2014/main" id="{A68F27C2-5DFB-4A75-827A-D22C80BD9F07}"/>
              </a:ext>
            </a:extLst>
          </p:cNvPr>
          <p:cNvSpPr/>
          <p:nvPr/>
        </p:nvSpPr>
        <p:spPr>
          <a:xfrm>
            <a:off x="507284" y="3711645"/>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340;p10">
            <a:extLst>
              <a:ext uri="{FF2B5EF4-FFF2-40B4-BE49-F238E27FC236}">
                <a16:creationId xmlns:a16="http://schemas.microsoft.com/office/drawing/2014/main" id="{06AE9B05-75B3-4FCB-89CE-600F62E30D62}"/>
              </a:ext>
            </a:extLst>
          </p:cNvPr>
          <p:cNvSpPr/>
          <p:nvPr/>
        </p:nvSpPr>
        <p:spPr>
          <a:xfrm>
            <a:off x="514459" y="5051316"/>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5;p10">
            <a:extLst>
              <a:ext uri="{FF2B5EF4-FFF2-40B4-BE49-F238E27FC236}">
                <a16:creationId xmlns:a16="http://schemas.microsoft.com/office/drawing/2014/main" id="{17B39C7C-79B4-4FB4-8A0C-E77237497FC6}"/>
              </a:ext>
            </a:extLst>
          </p:cNvPr>
          <p:cNvSpPr txBox="1"/>
          <p:nvPr/>
        </p:nvSpPr>
        <p:spPr>
          <a:xfrm>
            <a:off x="615415" y="5033248"/>
            <a:ext cx="3449100"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cs typeface="Source Sans Pro"/>
                <a:sym typeface="Source Sans Pro"/>
              </a:rPr>
              <a:t>Free Savings Account</a:t>
            </a:r>
          </a:p>
        </p:txBody>
      </p:sp>
      <p:sp>
        <p:nvSpPr>
          <p:cNvPr id="48" name="Google Shape;340;p10">
            <a:extLst>
              <a:ext uri="{FF2B5EF4-FFF2-40B4-BE49-F238E27FC236}">
                <a16:creationId xmlns:a16="http://schemas.microsoft.com/office/drawing/2014/main" id="{A30C3140-667D-4524-AB6C-BE1D0B4DF00C}"/>
              </a:ext>
            </a:extLst>
          </p:cNvPr>
          <p:cNvSpPr/>
          <p:nvPr/>
        </p:nvSpPr>
        <p:spPr>
          <a:xfrm>
            <a:off x="514459" y="5723204"/>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5;p10">
            <a:extLst>
              <a:ext uri="{FF2B5EF4-FFF2-40B4-BE49-F238E27FC236}">
                <a16:creationId xmlns:a16="http://schemas.microsoft.com/office/drawing/2014/main" id="{EA412DAE-0C80-42F1-8374-0EEB6672C4C7}"/>
              </a:ext>
            </a:extLst>
          </p:cNvPr>
          <p:cNvSpPr txBox="1"/>
          <p:nvPr/>
        </p:nvSpPr>
        <p:spPr>
          <a:xfrm>
            <a:off x="615415" y="5705136"/>
            <a:ext cx="3449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cs typeface="Source Sans Pro"/>
                <a:sym typeface="Source Sans Pro"/>
              </a:rPr>
              <a:t>ATM Finder</a:t>
            </a:r>
            <a:endParaRPr sz="1800" dirty="0">
              <a:solidFill>
                <a:srgbClr val="71CC98"/>
              </a:solidFill>
            </a:endParaRPr>
          </a:p>
        </p:txBody>
      </p:sp>
      <p:sp>
        <p:nvSpPr>
          <p:cNvPr id="50" name="Google Shape;340;p10">
            <a:extLst>
              <a:ext uri="{FF2B5EF4-FFF2-40B4-BE49-F238E27FC236}">
                <a16:creationId xmlns:a16="http://schemas.microsoft.com/office/drawing/2014/main" id="{9659EF20-CE54-4BB7-9C3F-93CB6D30F285}"/>
              </a:ext>
            </a:extLst>
          </p:cNvPr>
          <p:cNvSpPr/>
          <p:nvPr/>
        </p:nvSpPr>
        <p:spPr>
          <a:xfrm>
            <a:off x="507284" y="4382922"/>
            <a:ext cx="3651000" cy="489600"/>
          </a:xfrm>
          <a:prstGeom prst="rect">
            <a:avLst/>
          </a:pr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5;p10">
            <a:extLst>
              <a:ext uri="{FF2B5EF4-FFF2-40B4-BE49-F238E27FC236}">
                <a16:creationId xmlns:a16="http://schemas.microsoft.com/office/drawing/2014/main" id="{4335D543-ED5C-4717-B133-1DC5EC5325AD}"/>
              </a:ext>
            </a:extLst>
          </p:cNvPr>
          <p:cNvSpPr txBox="1"/>
          <p:nvPr/>
        </p:nvSpPr>
        <p:spPr>
          <a:xfrm>
            <a:off x="608240" y="4364854"/>
            <a:ext cx="3449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cs typeface="Source Sans Pro"/>
                <a:sym typeface="Source Sans Pro"/>
              </a:rPr>
              <a:t>Add Additional Cardholder</a:t>
            </a:r>
            <a:endParaRPr sz="1800" dirty="0">
              <a:solidFill>
                <a:srgbClr val="71CC98"/>
              </a:solidFill>
            </a:endParaRPr>
          </a:p>
        </p:txBody>
      </p:sp>
      <p:sp>
        <p:nvSpPr>
          <p:cNvPr id="52" name="Google Shape;345;p10">
            <a:extLst>
              <a:ext uri="{FF2B5EF4-FFF2-40B4-BE49-F238E27FC236}">
                <a16:creationId xmlns:a16="http://schemas.microsoft.com/office/drawing/2014/main" id="{C9CDFB4C-65F9-49A1-809F-3D25780FFF32}"/>
              </a:ext>
            </a:extLst>
          </p:cNvPr>
          <p:cNvSpPr txBox="1"/>
          <p:nvPr/>
        </p:nvSpPr>
        <p:spPr>
          <a:xfrm>
            <a:off x="608234" y="3711645"/>
            <a:ext cx="34491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dirty="0">
                <a:solidFill>
                  <a:srgbClr val="71CC98"/>
                </a:solidFill>
                <a:latin typeface="Source Sans Pro"/>
                <a:ea typeface="Source Sans Pro"/>
                <a:cs typeface="Source Sans Pro"/>
                <a:sym typeface="Source Sans Pro"/>
              </a:rPr>
              <a:t>Change PIN</a:t>
            </a:r>
            <a:endParaRPr sz="1800" dirty="0">
              <a:solidFill>
                <a:srgbClr val="71CC98"/>
              </a:solidFill>
            </a:endParaRPr>
          </a:p>
        </p:txBody>
      </p:sp>
    </p:spTree>
    <p:extLst>
      <p:ext uri="{BB962C8B-B14F-4D97-AF65-F5344CB8AC3E}">
        <p14:creationId xmlns:p14="http://schemas.microsoft.com/office/powerpoint/2010/main" val="1209308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cxnSp>
        <p:nvCxnSpPr>
          <p:cNvPr id="429" name="Google Shape;429;p14"/>
          <p:cNvCxnSpPr/>
          <p:nvPr/>
        </p:nvCxnSpPr>
        <p:spPr>
          <a:xfrm>
            <a:off x="477788" y="1556792"/>
            <a:ext cx="6480720" cy="0"/>
          </a:xfrm>
          <a:prstGeom prst="straightConnector1">
            <a:avLst/>
          </a:prstGeom>
          <a:noFill/>
          <a:ln w="9525" cap="flat" cmpd="sng">
            <a:solidFill>
              <a:srgbClr val="71CC98"/>
            </a:solidFill>
            <a:prstDash val="solid"/>
            <a:miter lim="800000"/>
            <a:headEnd type="none" w="sm" len="sm"/>
            <a:tailEnd type="none" w="sm" len="sm"/>
          </a:ln>
        </p:spPr>
      </p:cxnSp>
      <p:sp>
        <p:nvSpPr>
          <p:cNvPr id="430" name="Google Shape;4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cxnSp>
        <p:nvCxnSpPr>
          <p:cNvPr id="431" name="Google Shape;431;p14"/>
          <p:cNvCxnSpPr/>
          <p:nvPr/>
        </p:nvCxnSpPr>
        <p:spPr>
          <a:xfrm>
            <a:off x="5230316" y="6237312"/>
            <a:ext cx="6480720" cy="0"/>
          </a:xfrm>
          <a:prstGeom prst="straightConnector1">
            <a:avLst/>
          </a:prstGeom>
          <a:noFill/>
          <a:ln w="9525" cap="flat" cmpd="sng">
            <a:solidFill>
              <a:srgbClr val="71CC98"/>
            </a:solidFill>
            <a:prstDash val="solid"/>
            <a:miter lim="800000"/>
            <a:headEnd type="none" w="sm" len="sm"/>
            <a:tailEnd type="none" w="sm" len="sm"/>
          </a:ln>
        </p:spPr>
      </p:cxnSp>
      <p:sp>
        <p:nvSpPr>
          <p:cNvPr id="432" name="Google Shape;432;p14"/>
          <p:cNvSpPr/>
          <p:nvPr/>
        </p:nvSpPr>
        <p:spPr>
          <a:xfrm>
            <a:off x="2051350" y="1805425"/>
            <a:ext cx="7954200" cy="23700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600" dirty="0">
                <a:solidFill>
                  <a:schemeClr val="dk1"/>
                </a:solidFill>
                <a:latin typeface="Source Sans Pro"/>
                <a:ea typeface="Source Sans Pro"/>
                <a:cs typeface="Source Sans Pro"/>
                <a:sym typeface="Source Sans Pro"/>
              </a:rPr>
              <a:t>We understand that the variety of payment card options can be overwhelming. We are here to help you navigate through our diverse offerings to determine what your best course of action may be.  Our nimble approach allows us to configure product attributes to your specific needs.  We are the payment experts YOU can rely on!</a:t>
            </a:r>
            <a:endParaRPr sz="1200" dirty="0"/>
          </a:p>
          <a:p>
            <a:pPr marL="0" marR="0" lvl="0" indent="0" algn="l" rtl="0">
              <a:spcBef>
                <a:spcPts val="0"/>
              </a:spcBef>
              <a:spcAft>
                <a:spcPts val="0"/>
              </a:spcAft>
              <a:buNone/>
            </a:pPr>
            <a:endParaRPr sz="2000" u="sng" dirty="0">
              <a:solidFill>
                <a:schemeClr val="dk1"/>
              </a:solidFill>
              <a:latin typeface="Source Sans Pro"/>
              <a:ea typeface="Source Sans Pro"/>
              <a:cs typeface="Source Sans Pro"/>
              <a:sym typeface="Source Sans Pro"/>
            </a:endParaRPr>
          </a:p>
          <a:p>
            <a:pPr marL="0" marR="0" lvl="0" indent="0" algn="l" rtl="0">
              <a:spcBef>
                <a:spcPts val="0"/>
              </a:spcBef>
              <a:spcAft>
                <a:spcPts val="0"/>
              </a:spcAft>
              <a:buNone/>
            </a:pPr>
            <a:endParaRPr sz="2000" dirty="0">
              <a:solidFill>
                <a:schemeClr val="dk1"/>
              </a:solidFill>
              <a:latin typeface="Source Sans Pro"/>
              <a:ea typeface="Source Sans Pro"/>
              <a:cs typeface="Source Sans Pro"/>
              <a:sym typeface="Source Sans Pro"/>
            </a:endParaRPr>
          </a:p>
        </p:txBody>
      </p:sp>
      <p:sp>
        <p:nvSpPr>
          <p:cNvPr id="433" name="Google Shape;433;p14"/>
          <p:cNvSpPr txBox="1"/>
          <p:nvPr/>
        </p:nvSpPr>
        <p:spPr>
          <a:xfrm>
            <a:off x="386780" y="550436"/>
            <a:ext cx="10967020" cy="131897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400"/>
              <a:buFont typeface="Source Sans Pro Light"/>
              <a:buNone/>
            </a:pPr>
            <a:r>
              <a:rPr lang="en-US" sz="4400" b="0">
                <a:solidFill>
                  <a:schemeClr val="dk1"/>
                </a:solidFill>
                <a:latin typeface="Source Sans Pro Light"/>
                <a:ea typeface="Source Sans Pro Light"/>
                <a:cs typeface="Source Sans Pro Light"/>
                <a:sym typeface="Source Sans Pro Light"/>
              </a:rPr>
              <a:t>Simplifying the Complex Payments Landscape </a:t>
            </a:r>
            <a:br>
              <a:rPr lang="en-US" sz="4000" b="0">
                <a:solidFill>
                  <a:srgbClr val="71CC98"/>
                </a:solidFill>
                <a:latin typeface="Source Sans Pro"/>
                <a:ea typeface="Source Sans Pro"/>
                <a:cs typeface="Source Sans Pro"/>
                <a:sym typeface="Source Sans Pro"/>
              </a:rPr>
            </a:br>
            <a:endParaRPr sz="4000" b="0">
              <a:solidFill>
                <a:srgbClr val="71CC98"/>
              </a:solidFill>
              <a:latin typeface="Source Sans Pro"/>
              <a:ea typeface="Source Sans Pro"/>
              <a:cs typeface="Source Sans Pro"/>
              <a:sym typeface="Source Sans Pro"/>
            </a:endParaRPr>
          </a:p>
        </p:txBody>
      </p:sp>
      <p:sp>
        <p:nvSpPr>
          <p:cNvPr id="434" name="Google Shape;434;p14"/>
          <p:cNvSpPr/>
          <p:nvPr/>
        </p:nvSpPr>
        <p:spPr>
          <a:xfrm>
            <a:off x="0" y="4956689"/>
            <a:ext cx="12192000" cy="1032002"/>
          </a:xfrm>
          <a:prstGeom prst="rect">
            <a:avLst/>
          </a:prstGeom>
          <a:solidFill>
            <a:srgbClr val="71CC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6" name="Google Shape;436;p14" descr="A picture containing plate, drawing, food&#10;&#10;Description automatically generated"/>
          <p:cNvPicPr preferRelativeResize="0"/>
          <p:nvPr/>
        </p:nvPicPr>
        <p:blipFill rotWithShape="1">
          <a:blip r:embed="rId3">
            <a:alphaModFix/>
          </a:blip>
          <a:srcRect/>
          <a:stretch/>
        </p:blipFill>
        <p:spPr>
          <a:xfrm>
            <a:off x="4478571" y="3729079"/>
            <a:ext cx="2783437" cy="69496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627</Words>
  <Application>Microsoft Office PowerPoint</Application>
  <PresentationFormat>Widescreen</PresentationFormat>
  <Paragraphs>96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Source Sans Pro</vt:lpstr>
      <vt:lpstr>Source Sans Pro Light</vt:lpstr>
      <vt:lpstr>Source Sans Pro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 Nelson</dc:creator>
  <cp:lastModifiedBy>Joe Ferguson</cp:lastModifiedBy>
  <cp:revision>7</cp:revision>
  <dcterms:created xsi:type="dcterms:W3CDTF">2019-08-19T17:41:58Z</dcterms:created>
  <dcterms:modified xsi:type="dcterms:W3CDTF">2023-03-08T18:47:23Z</dcterms:modified>
</cp:coreProperties>
</file>